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4" r:id="rId1"/>
  </p:sldMasterIdLst>
  <p:notesMasterIdLst>
    <p:notesMasterId r:id="rId45"/>
  </p:notesMasterIdLst>
  <p:sldIdLst>
    <p:sldId id="256" r:id="rId2"/>
    <p:sldId id="257" r:id="rId3"/>
    <p:sldId id="258" r:id="rId4"/>
    <p:sldId id="291" r:id="rId5"/>
    <p:sldId id="260" r:id="rId6"/>
    <p:sldId id="261" r:id="rId7"/>
    <p:sldId id="309" r:id="rId8"/>
    <p:sldId id="262" r:id="rId9"/>
    <p:sldId id="292" r:id="rId10"/>
    <p:sldId id="263" r:id="rId11"/>
    <p:sldId id="299" r:id="rId12"/>
    <p:sldId id="300" r:id="rId13"/>
    <p:sldId id="264" r:id="rId14"/>
    <p:sldId id="293" r:id="rId15"/>
    <p:sldId id="307" r:id="rId16"/>
    <p:sldId id="294" r:id="rId17"/>
    <p:sldId id="308" r:id="rId18"/>
    <p:sldId id="296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301" r:id="rId29"/>
    <p:sldId id="311" r:id="rId30"/>
    <p:sldId id="316" r:id="rId31"/>
    <p:sldId id="317" r:id="rId32"/>
    <p:sldId id="314" r:id="rId33"/>
    <p:sldId id="315" r:id="rId34"/>
    <p:sldId id="320" r:id="rId35"/>
    <p:sldId id="312" r:id="rId36"/>
    <p:sldId id="313" r:id="rId37"/>
    <p:sldId id="319" r:id="rId38"/>
    <p:sldId id="321" r:id="rId39"/>
    <p:sldId id="310" r:id="rId40"/>
    <p:sldId id="289" r:id="rId41"/>
    <p:sldId id="303" r:id="rId42"/>
    <p:sldId id="305" r:id="rId43"/>
    <p:sldId id="304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736" autoAdjust="0"/>
  </p:normalViewPr>
  <p:slideViewPr>
    <p:cSldViewPr>
      <p:cViewPr varScale="1">
        <p:scale>
          <a:sx n="67" d="100"/>
          <a:sy n="67" d="100"/>
        </p:scale>
        <p:origin x="-147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Vector length</c:v>
                </c:pt>
              </c:strCache>
            </c:strRef>
          </c:tx>
          <c:cat>
            <c:strRef>
              <c:f>Sheet1!$B$1:$F$1</c:f>
              <c:strCache>
                <c:ptCount val="5"/>
                <c:pt idx="0">
                  <c:v>Origin</c:v>
                </c:pt>
                <c:pt idx="1">
                  <c:v>1:0</c:v>
                </c:pt>
                <c:pt idx="2">
                  <c:v>1:1</c:v>
                </c:pt>
                <c:pt idx="3">
                  <c:v>1.5:0</c:v>
                </c:pt>
                <c:pt idx="4">
                  <c:v>1.5:1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3780</c:v>
                </c:pt>
                <c:pt idx="1">
                  <c:v>2448</c:v>
                </c:pt>
                <c:pt idx="2">
                  <c:v>3024</c:v>
                </c:pt>
                <c:pt idx="3">
                  <c:v>2232</c:v>
                </c:pt>
                <c:pt idx="4">
                  <c:v>2736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852352"/>
        <c:axId val="69798144"/>
      </c:lineChart>
      <c:lineChart>
        <c:grouping val="standard"/>
        <c:varyColors val="0"/>
        <c:ser>
          <c:idx val="1"/>
          <c:order val="1"/>
          <c:tx>
            <c:strRef>
              <c:f>Sheet1!$A$3</c:f>
              <c:strCache>
                <c:ptCount val="1"/>
                <c:pt idx="0">
                  <c:v>Speed (in minutes)</c:v>
                </c:pt>
              </c:strCache>
            </c:strRef>
          </c:tx>
          <c:spPr>
            <a:ln>
              <a:solidFill>
                <a:srgbClr val="860000"/>
              </a:solidFill>
            </a:ln>
          </c:spPr>
          <c:marker>
            <c:spPr>
              <a:solidFill>
                <a:srgbClr val="FF0000"/>
              </a:solidFill>
            </c:spPr>
          </c:marker>
          <c:cat>
            <c:strRef>
              <c:f>Sheet1!$B$1:$F$1</c:f>
              <c:strCache>
                <c:ptCount val="5"/>
                <c:pt idx="0">
                  <c:v>Origin</c:v>
                </c:pt>
                <c:pt idx="1">
                  <c:v>1:0</c:v>
                </c:pt>
                <c:pt idx="2">
                  <c:v>1:1</c:v>
                </c:pt>
                <c:pt idx="3">
                  <c:v>1.5:0</c:v>
                </c:pt>
                <c:pt idx="4">
                  <c:v>1.5:1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4.8453330000000001</c:v>
                </c:pt>
                <c:pt idx="1">
                  <c:v>2.2993000000000001</c:v>
                </c:pt>
                <c:pt idx="2">
                  <c:v>2.9966330000000001</c:v>
                </c:pt>
                <c:pt idx="3">
                  <c:v>2.2313170000000002</c:v>
                </c:pt>
                <c:pt idx="4">
                  <c:v>3.5532170000000001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7011072"/>
        <c:axId val="69799872"/>
      </c:lineChart>
      <c:catAx>
        <c:axId val="10685235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69798144"/>
        <c:crosses val="autoZero"/>
        <c:auto val="1"/>
        <c:lblAlgn val="ctr"/>
        <c:lblOffset val="100"/>
        <c:noMultiLvlLbl val="0"/>
      </c:catAx>
      <c:valAx>
        <c:axId val="697981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6852352"/>
        <c:crosses val="autoZero"/>
        <c:crossBetween val="between"/>
      </c:valAx>
      <c:valAx>
        <c:axId val="6979987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7011072"/>
        <c:crosses val="max"/>
        <c:crossBetween val="between"/>
      </c:valAx>
      <c:catAx>
        <c:axId val="107011072"/>
        <c:scaling>
          <c:orientation val="minMax"/>
        </c:scaling>
        <c:delete val="1"/>
        <c:axPos val="b"/>
        <c:majorTickMark val="out"/>
        <c:minorTickMark val="none"/>
        <c:tickLblPos val="nextTo"/>
        <c:crossAx val="69799872"/>
        <c:crosses val="autoZero"/>
        <c:auto val="1"/>
        <c:lblAlgn val="ctr"/>
        <c:lblOffset val="100"/>
        <c:noMultiLvlLbl val="0"/>
      </c:catAx>
    </c:plotArea>
    <c:legend>
      <c:legendPos val="r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Vector length</c:v>
                </c:pt>
              </c:strCache>
            </c:strRef>
          </c:tx>
          <c:marker>
            <c:symbol val="none"/>
          </c:marker>
          <c:cat>
            <c:strRef>
              <c:f>Sheet1!$B$2:$D$2</c:f>
              <c:strCache>
                <c:ptCount val="3"/>
                <c:pt idx="0">
                  <c:v>Original </c:v>
                </c:pt>
                <c:pt idx="1">
                  <c:v>3 levels</c:v>
                </c:pt>
                <c:pt idx="2">
                  <c:v>5 levels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3780</c:v>
                </c:pt>
                <c:pt idx="1">
                  <c:v>4644</c:v>
                </c:pt>
                <c:pt idx="2">
                  <c:v>6228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6202368"/>
        <c:axId val="121242176"/>
      </c:lineChart>
      <c:lineChart>
        <c:grouping val="standard"/>
        <c:varyColors val="0"/>
        <c:ser>
          <c:idx val="1"/>
          <c:order val="1"/>
          <c:tx>
            <c:strRef>
              <c:f>Sheet1!$A$4</c:f>
              <c:strCache>
                <c:ptCount val="1"/>
                <c:pt idx="0">
                  <c:v>Time(in minutes)</c:v>
                </c:pt>
              </c:strCache>
            </c:strRef>
          </c:tx>
          <c:spPr>
            <a:ln>
              <a:gradFill>
                <a:gsLst>
                  <a:gs pos="0">
                    <a:srgbClr val="FF00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5400000" scaled="0"/>
              </a:gradFill>
            </a:ln>
          </c:spPr>
          <c:marker>
            <c:symbol val="none"/>
          </c:marker>
          <c:dPt>
            <c:idx val="2"/>
            <c:bubble3D val="0"/>
            <c:spPr>
              <a:ln>
                <a:gradFill>
                  <a:gsLst>
                    <a:gs pos="0">
                      <a:srgbClr val="FF0000"/>
                    </a:gs>
                    <a:gs pos="2000">
                      <a:srgbClr val="FF7A00"/>
                    </a:gs>
                    <a:gs pos="0">
                      <a:srgbClr val="FF0300"/>
                    </a:gs>
                    <a:gs pos="0">
                      <a:srgbClr val="4D0808"/>
                    </a:gs>
                  </a:gsLst>
                  <a:lin ang="5400000" scaled="0"/>
                </a:gradFill>
              </a:ln>
            </c:spPr>
          </c:dPt>
          <c:cat>
            <c:strRef>
              <c:f>Sheet1!$B$2:$D$2</c:f>
              <c:strCache>
                <c:ptCount val="3"/>
                <c:pt idx="0">
                  <c:v>Original </c:v>
                </c:pt>
                <c:pt idx="1">
                  <c:v>3 levels</c:v>
                </c:pt>
                <c:pt idx="2">
                  <c:v>5 levels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  <c:pt idx="0">
                  <c:v>4.8453330000000001</c:v>
                </c:pt>
                <c:pt idx="1">
                  <c:v>6.1259499999999996</c:v>
                </c:pt>
                <c:pt idx="2">
                  <c:v>11.112233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6203392"/>
        <c:axId val="121242752"/>
      </c:lineChart>
      <c:catAx>
        <c:axId val="12620236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21242176"/>
        <c:crosses val="autoZero"/>
        <c:auto val="1"/>
        <c:lblAlgn val="ctr"/>
        <c:lblOffset val="100"/>
        <c:noMultiLvlLbl val="0"/>
      </c:catAx>
      <c:valAx>
        <c:axId val="1212421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26202368"/>
        <c:crosses val="autoZero"/>
        <c:crossBetween val="between"/>
      </c:valAx>
      <c:valAx>
        <c:axId val="12124275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26203392"/>
        <c:crosses val="max"/>
        <c:crossBetween val="between"/>
      </c:valAx>
      <c:catAx>
        <c:axId val="126203392"/>
        <c:scaling>
          <c:orientation val="minMax"/>
        </c:scaling>
        <c:delete val="1"/>
        <c:axPos val="b"/>
        <c:majorTickMark val="out"/>
        <c:minorTickMark val="none"/>
        <c:tickLblPos val="nextTo"/>
        <c:crossAx val="121242752"/>
        <c:crosses val="autoZero"/>
        <c:auto val="1"/>
        <c:lblAlgn val="ctr"/>
        <c:lblOffset val="100"/>
        <c:noMultiLvlLbl val="0"/>
      </c:catAx>
    </c:plotArea>
    <c:legend>
      <c:legendPos val="r"/>
      <c:legendEntry>
        <c:idx val="0"/>
        <c:txPr>
          <a:bodyPr/>
          <a:lstStyle/>
          <a:p>
            <a:pPr>
              <a:defRPr sz="1800"/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1800"/>
            </a:pPr>
            <a:endParaRPr lang="en-US"/>
          </a:p>
        </c:txPr>
      </c:legendEntry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94FB40-6B53-452A-BEFA-D01C8A44D88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5615CA-1CAF-4746-9A19-42EDE2804396}">
      <dgm:prSet phldrT="[Text]"/>
      <dgm:spPr/>
      <dgm:t>
        <a:bodyPr/>
        <a:lstStyle/>
        <a:p>
          <a:r>
            <a:rPr lang="en-US" dirty="0" smtClean="0"/>
            <a:t>IMPROVEMENTS</a:t>
          </a:r>
          <a:endParaRPr lang="en-US" dirty="0"/>
        </a:p>
      </dgm:t>
    </dgm:pt>
    <dgm:pt modelId="{F4956CCA-D409-4D4F-96B2-7F4DFF414EF6}" type="parTrans" cxnId="{EDB9584D-3574-49BE-AA19-7C6D1E4EE51F}">
      <dgm:prSet/>
      <dgm:spPr/>
      <dgm:t>
        <a:bodyPr/>
        <a:lstStyle/>
        <a:p>
          <a:endParaRPr lang="en-US"/>
        </a:p>
      </dgm:t>
    </dgm:pt>
    <dgm:pt modelId="{90D60412-A0B3-4B19-9699-7A79E920B180}" type="sibTrans" cxnId="{EDB9584D-3574-49BE-AA19-7C6D1E4EE51F}">
      <dgm:prSet/>
      <dgm:spPr/>
      <dgm:t>
        <a:bodyPr/>
        <a:lstStyle/>
        <a:p>
          <a:endParaRPr lang="en-US"/>
        </a:p>
      </dgm:t>
    </dgm:pt>
    <dgm:pt modelId="{4ABE0014-CD98-4FFC-807B-F7601E652762}">
      <dgm:prSet phldrT="[Text]"/>
      <dgm:spPr/>
      <dgm:t>
        <a:bodyPr/>
        <a:lstStyle/>
        <a:p>
          <a:r>
            <a:rPr lang="en-US" dirty="0" smtClean="0"/>
            <a:t>PERFORMANCE</a:t>
          </a:r>
        </a:p>
        <a:p>
          <a:r>
            <a:rPr lang="en-US" dirty="0" smtClean="0"/>
            <a:t>(Spatial Selective Approach)</a:t>
          </a:r>
          <a:endParaRPr lang="en-US" dirty="0"/>
        </a:p>
      </dgm:t>
    </dgm:pt>
    <dgm:pt modelId="{7F38C10A-F106-4784-99DD-557935B223FD}" type="parTrans" cxnId="{25BD1285-E6BF-432D-89DA-27F1B5C353B7}">
      <dgm:prSet/>
      <dgm:spPr/>
      <dgm:t>
        <a:bodyPr/>
        <a:lstStyle/>
        <a:p>
          <a:endParaRPr lang="en-US"/>
        </a:p>
      </dgm:t>
    </dgm:pt>
    <dgm:pt modelId="{072A8BDD-C588-4F30-8291-4CC0E620EDEE}" type="sibTrans" cxnId="{25BD1285-E6BF-432D-89DA-27F1B5C353B7}">
      <dgm:prSet/>
      <dgm:spPr/>
      <dgm:t>
        <a:bodyPr/>
        <a:lstStyle/>
        <a:p>
          <a:endParaRPr lang="en-US"/>
        </a:p>
      </dgm:t>
    </dgm:pt>
    <dgm:pt modelId="{B155BA0F-D82E-4DDF-AFE3-72EF8AA3A8CC}">
      <dgm:prSet phldrT="[Text]"/>
      <dgm:spPr/>
      <dgm:t>
        <a:bodyPr/>
        <a:lstStyle/>
        <a:p>
          <a:r>
            <a:rPr lang="en-US" dirty="0" smtClean="0"/>
            <a:t>ACCURACY</a:t>
          </a:r>
        </a:p>
        <a:p>
          <a:r>
            <a:rPr lang="en-US" dirty="0" smtClean="0"/>
            <a:t>(Multi-Level Approach)</a:t>
          </a:r>
          <a:endParaRPr lang="en-US" dirty="0"/>
        </a:p>
      </dgm:t>
    </dgm:pt>
    <dgm:pt modelId="{122B84CE-96F8-4C8E-B937-E71C967EE1A2}" type="parTrans" cxnId="{E2D8B03B-43E5-4AFC-8F23-0D918EFCB02A}">
      <dgm:prSet/>
      <dgm:spPr/>
      <dgm:t>
        <a:bodyPr/>
        <a:lstStyle/>
        <a:p>
          <a:endParaRPr lang="en-US"/>
        </a:p>
      </dgm:t>
    </dgm:pt>
    <dgm:pt modelId="{969D826D-2EF7-4A2F-B6C5-CFB660B59EAA}" type="sibTrans" cxnId="{E2D8B03B-43E5-4AFC-8F23-0D918EFCB02A}">
      <dgm:prSet/>
      <dgm:spPr/>
      <dgm:t>
        <a:bodyPr/>
        <a:lstStyle/>
        <a:p>
          <a:endParaRPr lang="en-US"/>
        </a:p>
      </dgm:t>
    </dgm:pt>
    <dgm:pt modelId="{3684878A-49A5-4996-BCDD-D8385799EA53}" type="pres">
      <dgm:prSet presAssocID="{B594FB40-6B53-452A-BEFA-D01C8A44D88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F2B5E64-0C41-4D95-B37A-CE6E5D6F881C}" type="pres">
      <dgm:prSet presAssocID="{DF5615CA-1CAF-4746-9A19-42EDE2804396}" presName="hierRoot1" presStyleCnt="0">
        <dgm:presLayoutVars>
          <dgm:hierBranch val="init"/>
        </dgm:presLayoutVars>
      </dgm:prSet>
      <dgm:spPr/>
    </dgm:pt>
    <dgm:pt modelId="{33B16FA6-7D35-4CEE-8609-37C29411BAE3}" type="pres">
      <dgm:prSet presAssocID="{DF5615CA-1CAF-4746-9A19-42EDE2804396}" presName="rootComposite1" presStyleCnt="0"/>
      <dgm:spPr/>
    </dgm:pt>
    <dgm:pt modelId="{DD84EBE4-A71D-42A3-A4B5-D879393492B0}" type="pres">
      <dgm:prSet presAssocID="{DF5615CA-1CAF-4746-9A19-42EDE2804396}" presName="rootText1" presStyleLbl="node0" presStyleIdx="0" presStyleCnt="1" custLinFactNeighborX="-8366" custLinFactNeighborY="48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6DC0E3-4704-4658-A48F-8AC016B6AA53}" type="pres">
      <dgm:prSet presAssocID="{DF5615CA-1CAF-4746-9A19-42EDE280439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8E587EE-057D-42D5-97F0-0B3F752BBD8E}" type="pres">
      <dgm:prSet presAssocID="{DF5615CA-1CAF-4746-9A19-42EDE2804396}" presName="hierChild2" presStyleCnt="0"/>
      <dgm:spPr/>
    </dgm:pt>
    <dgm:pt modelId="{36173271-9B20-438D-B97E-1A786B8CCD32}" type="pres">
      <dgm:prSet presAssocID="{7F38C10A-F106-4784-99DD-557935B223FD}" presName="Name64" presStyleLbl="parChTrans1D2" presStyleIdx="0" presStyleCnt="2"/>
      <dgm:spPr/>
      <dgm:t>
        <a:bodyPr/>
        <a:lstStyle/>
        <a:p>
          <a:endParaRPr lang="en-US"/>
        </a:p>
      </dgm:t>
    </dgm:pt>
    <dgm:pt modelId="{FF16D551-8E4D-4D23-87CD-AC66C82C0D1D}" type="pres">
      <dgm:prSet presAssocID="{4ABE0014-CD98-4FFC-807B-F7601E652762}" presName="hierRoot2" presStyleCnt="0">
        <dgm:presLayoutVars>
          <dgm:hierBranch val="init"/>
        </dgm:presLayoutVars>
      </dgm:prSet>
      <dgm:spPr/>
    </dgm:pt>
    <dgm:pt modelId="{0B328D0B-EC07-4A5C-841D-22D1EFBC12E3}" type="pres">
      <dgm:prSet presAssocID="{4ABE0014-CD98-4FFC-807B-F7601E652762}" presName="rootComposite" presStyleCnt="0"/>
      <dgm:spPr/>
    </dgm:pt>
    <dgm:pt modelId="{CCA1B220-DDA0-4D04-87E2-3CB0322D6AEA}" type="pres">
      <dgm:prSet presAssocID="{4ABE0014-CD98-4FFC-807B-F7601E652762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FE7CCD-77AA-455A-B45B-31727451F1EF}" type="pres">
      <dgm:prSet presAssocID="{4ABE0014-CD98-4FFC-807B-F7601E652762}" presName="rootConnector" presStyleLbl="node2" presStyleIdx="0" presStyleCnt="2"/>
      <dgm:spPr/>
      <dgm:t>
        <a:bodyPr/>
        <a:lstStyle/>
        <a:p>
          <a:endParaRPr lang="en-US"/>
        </a:p>
      </dgm:t>
    </dgm:pt>
    <dgm:pt modelId="{D1C942AB-0119-42B7-9260-D0BB8F86E8E4}" type="pres">
      <dgm:prSet presAssocID="{4ABE0014-CD98-4FFC-807B-F7601E652762}" presName="hierChild4" presStyleCnt="0"/>
      <dgm:spPr/>
    </dgm:pt>
    <dgm:pt modelId="{35897BE4-360D-43A4-8E3D-625AA77A0E3C}" type="pres">
      <dgm:prSet presAssocID="{4ABE0014-CD98-4FFC-807B-F7601E652762}" presName="hierChild5" presStyleCnt="0"/>
      <dgm:spPr/>
    </dgm:pt>
    <dgm:pt modelId="{DD2B6D8B-4349-48C2-9653-BD97C59712F6}" type="pres">
      <dgm:prSet presAssocID="{122B84CE-96F8-4C8E-B937-E71C967EE1A2}" presName="Name64" presStyleLbl="parChTrans1D2" presStyleIdx="1" presStyleCnt="2"/>
      <dgm:spPr/>
      <dgm:t>
        <a:bodyPr/>
        <a:lstStyle/>
        <a:p>
          <a:endParaRPr lang="en-US"/>
        </a:p>
      </dgm:t>
    </dgm:pt>
    <dgm:pt modelId="{1FAA237D-C31D-4648-8706-07643DAD4E51}" type="pres">
      <dgm:prSet presAssocID="{B155BA0F-D82E-4DDF-AFE3-72EF8AA3A8CC}" presName="hierRoot2" presStyleCnt="0">
        <dgm:presLayoutVars>
          <dgm:hierBranch val="init"/>
        </dgm:presLayoutVars>
      </dgm:prSet>
      <dgm:spPr/>
    </dgm:pt>
    <dgm:pt modelId="{6ECDB829-669B-4536-BA87-7FB5E71F8BAC}" type="pres">
      <dgm:prSet presAssocID="{B155BA0F-D82E-4DDF-AFE3-72EF8AA3A8CC}" presName="rootComposite" presStyleCnt="0"/>
      <dgm:spPr/>
    </dgm:pt>
    <dgm:pt modelId="{906334B2-63E7-4A10-A2F7-C0AACDA5BC36}" type="pres">
      <dgm:prSet presAssocID="{B155BA0F-D82E-4DDF-AFE3-72EF8AA3A8CC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3D8927-7122-4451-AFB1-B30F07C9F52C}" type="pres">
      <dgm:prSet presAssocID="{B155BA0F-D82E-4DDF-AFE3-72EF8AA3A8CC}" presName="rootConnector" presStyleLbl="node2" presStyleIdx="1" presStyleCnt="2"/>
      <dgm:spPr/>
      <dgm:t>
        <a:bodyPr/>
        <a:lstStyle/>
        <a:p>
          <a:endParaRPr lang="en-US"/>
        </a:p>
      </dgm:t>
    </dgm:pt>
    <dgm:pt modelId="{AED54DCB-50E5-4094-9D8A-53FC00CDDD6A}" type="pres">
      <dgm:prSet presAssocID="{B155BA0F-D82E-4DDF-AFE3-72EF8AA3A8CC}" presName="hierChild4" presStyleCnt="0"/>
      <dgm:spPr/>
    </dgm:pt>
    <dgm:pt modelId="{00EC32F1-CC0A-4E2A-A29B-4A57F50AF203}" type="pres">
      <dgm:prSet presAssocID="{B155BA0F-D82E-4DDF-AFE3-72EF8AA3A8CC}" presName="hierChild5" presStyleCnt="0"/>
      <dgm:spPr/>
    </dgm:pt>
    <dgm:pt modelId="{94BD063D-7F32-46C9-8C76-1BA065EA4A2C}" type="pres">
      <dgm:prSet presAssocID="{DF5615CA-1CAF-4746-9A19-42EDE2804396}" presName="hierChild3" presStyleCnt="0"/>
      <dgm:spPr/>
    </dgm:pt>
  </dgm:ptLst>
  <dgm:cxnLst>
    <dgm:cxn modelId="{A9CB00F4-58CF-4461-8259-0E18EE96AB55}" type="presOf" srcId="{B594FB40-6B53-452A-BEFA-D01C8A44D888}" destId="{3684878A-49A5-4996-BCDD-D8385799EA53}" srcOrd="0" destOrd="0" presId="urn:microsoft.com/office/officeart/2009/3/layout/HorizontalOrganizationChart"/>
    <dgm:cxn modelId="{28287563-3E3C-456C-9DEE-65FA560070AD}" type="presOf" srcId="{4ABE0014-CD98-4FFC-807B-F7601E652762}" destId="{CCA1B220-DDA0-4D04-87E2-3CB0322D6AEA}" srcOrd="0" destOrd="0" presId="urn:microsoft.com/office/officeart/2009/3/layout/HorizontalOrganizationChart"/>
    <dgm:cxn modelId="{E2D8B03B-43E5-4AFC-8F23-0D918EFCB02A}" srcId="{DF5615CA-1CAF-4746-9A19-42EDE2804396}" destId="{B155BA0F-D82E-4DDF-AFE3-72EF8AA3A8CC}" srcOrd="1" destOrd="0" parTransId="{122B84CE-96F8-4C8E-B937-E71C967EE1A2}" sibTransId="{969D826D-2EF7-4A2F-B6C5-CFB660B59EAA}"/>
    <dgm:cxn modelId="{A9C1E3E9-0FD9-4F6B-BA3C-0F6EF5E84F7A}" type="presOf" srcId="{122B84CE-96F8-4C8E-B937-E71C967EE1A2}" destId="{DD2B6D8B-4349-48C2-9653-BD97C59712F6}" srcOrd="0" destOrd="0" presId="urn:microsoft.com/office/officeart/2009/3/layout/HorizontalOrganizationChart"/>
    <dgm:cxn modelId="{06EEEA68-B8B5-436F-8D3F-09B5F59FF173}" type="presOf" srcId="{DF5615CA-1CAF-4746-9A19-42EDE2804396}" destId="{DD84EBE4-A71D-42A3-A4B5-D879393492B0}" srcOrd="0" destOrd="0" presId="urn:microsoft.com/office/officeart/2009/3/layout/HorizontalOrganizationChart"/>
    <dgm:cxn modelId="{D6BE4AB3-F4D3-4775-9F57-922130C4683A}" type="presOf" srcId="{B155BA0F-D82E-4DDF-AFE3-72EF8AA3A8CC}" destId="{5A3D8927-7122-4451-AFB1-B30F07C9F52C}" srcOrd="1" destOrd="0" presId="urn:microsoft.com/office/officeart/2009/3/layout/HorizontalOrganizationChart"/>
    <dgm:cxn modelId="{7B621B4E-0A3E-4975-AB2C-84A28307FE2A}" type="presOf" srcId="{DF5615CA-1CAF-4746-9A19-42EDE2804396}" destId="{7D6DC0E3-4704-4658-A48F-8AC016B6AA53}" srcOrd="1" destOrd="0" presId="urn:microsoft.com/office/officeart/2009/3/layout/HorizontalOrganizationChart"/>
    <dgm:cxn modelId="{EDB9584D-3574-49BE-AA19-7C6D1E4EE51F}" srcId="{B594FB40-6B53-452A-BEFA-D01C8A44D888}" destId="{DF5615CA-1CAF-4746-9A19-42EDE2804396}" srcOrd="0" destOrd="0" parTransId="{F4956CCA-D409-4D4F-96B2-7F4DFF414EF6}" sibTransId="{90D60412-A0B3-4B19-9699-7A79E920B180}"/>
    <dgm:cxn modelId="{BB25CA44-E3C6-4141-BE13-CEAE8F87FE44}" type="presOf" srcId="{4ABE0014-CD98-4FFC-807B-F7601E652762}" destId="{5BFE7CCD-77AA-455A-B45B-31727451F1EF}" srcOrd="1" destOrd="0" presId="urn:microsoft.com/office/officeart/2009/3/layout/HorizontalOrganizationChart"/>
    <dgm:cxn modelId="{BC8464E0-E4A2-4B51-93BB-29BB3BBCA492}" type="presOf" srcId="{7F38C10A-F106-4784-99DD-557935B223FD}" destId="{36173271-9B20-438D-B97E-1A786B8CCD32}" srcOrd="0" destOrd="0" presId="urn:microsoft.com/office/officeart/2009/3/layout/HorizontalOrganizationChart"/>
    <dgm:cxn modelId="{A9FDE89B-D1E4-4C1D-8577-C394C3F7CCF2}" type="presOf" srcId="{B155BA0F-D82E-4DDF-AFE3-72EF8AA3A8CC}" destId="{906334B2-63E7-4A10-A2F7-C0AACDA5BC36}" srcOrd="0" destOrd="0" presId="urn:microsoft.com/office/officeart/2009/3/layout/HorizontalOrganizationChart"/>
    <dgm:cxn modelId="{25BD1285-E6BF-432D-89DA-27F1B5C353B7}" srcId="{DF5615CA-1CAF-4746-9A19-42EDE2804396}" destId="{4ABE0014-CD98-4FFC-807B-F7601E652762}" srcOrd="0" destOrd="0" parTransId="{7F38C10A-F106-4784-99DD-557935B223FD}" sibTransId="{072A8BDD-C588-4F30-8291-4CC0E620EDEE}"/>
    <dgm:cxn modelId="{D4932FAB-BF8D-425C-9409-0435A4294ED2}" type="presParOf" srcId="{3684878A-49A5-4996-BCDD-D8385799EA53}" destId="{0F2B5E64-0C41-4D95-B37A-CE6E5D6F881C}" srcOrd="0" destOrd="0" presId="urn:microsoft.com/office/officeart/2009/3/layout/HorizontalOrganizationChart"/>
    <dgm:cxn modelId="{3C6F67C6-F298-47C9-B0F4-59AED4120399}" type="presParOf" srcId="{0F2B5E64-0C41-4D95-B37A-CE6E5D6F881C}" destId="{33B16FA6-7D35-4CEE-8609-37C29411BAE3}" srcOrd="0" destOrd="0" presId="urn:microsoft.com/office/officeart/2009/3/layout/HorizontalOrganizationChart"/>
    <dgm:cxn modelId="{DFB8F086-0889-47B9-AC99-978F817F0B75}" type="presParOf" srcId="{33B16FA6-7D35-4CEE-8609-37C29411BAE3}" destId="{DD84EBE4-A71D-42A3-A4B5-D879393492B0}" srcOrd="0" destOrd="0" presId="urn:microsoft.com/office/officeart/2009/3/layout/HorizontalOrganizationChart"/>
    <dgm:cxn modelId="{C545DD74-F49A-45E3-AE46-9A8927CB2323}" type="presParOf" srcId="{33B16FA6-7D35-4CEE-8609-37C29411BAE3}" destId="{7D6DC0E3-4704-4658-A48F-8AC016B6AA53}" srcOrd="1" destOrd="0" presId="urn:microsoft.com/office/officeart/2009/3/layout/HorizontalOrganizationChart"/>
    <dgm:cxn modelId="{AAE58641-626A-43DE-A717-98C4396CFC50}" type="presParOf" srcId="{0F2B5E64-0C41-4D95-B37A-CE6E5D6F881C}" destId="{18E587EE-057D-42D5-97F0-0B3F752BBD8E}" srcOrd="1" destOrd="0" presId="urn:microsoft.com/office/officeart/2009/3/layout/HorizontalOrganizationChart"/>
    <dgm:cxn modelId="{A191935D-3CB7-4EA3-848A-7C6895580A25}" type="presParOf" srcId="{18E587EE-057D-42D5-97F0-0B3F752BBD8E}" destId="{36173271-9B20-438D-B97E-1A786B8CCD32}" srcOrd="0" destOrd="0" presId="urn:microsoft.com/office/officeart/2009/3/layout/HorizontalOrganizationChart"/>
    <dgm:cxn modelId="{2C967E1D-F4DF-47CF-BD6F-3AB47A17B6D7}" type="presParOf" srcId="{18E587EE-057D-42D5-97F0-0B3F752BBD8E}" destId="{FF16D551-8E4D-4D23-87CD-AC66C82C0D1D}" srcOrd="1" destOrd="0" presId="urn:microsoft.com/office/officeart/2009/3/layout/HorizontalOrganizationChart"/>
    <dgm:cxn modelId="{EB090929-252A-40F3-95D4-33E049BBE5BC}" type="presParOf" srcId="{FF16D551-8E4D-4D23-87CD-AC66C82C0D1D}" destId="{0B328D0B-EC07-4A5C-841D-22D1EFBC12E3}" srcOrd="0" destOrd="0" presId="urn:microsoft.com/office/officeart/2009/3/layout/HorizontalOrganizationChart"/>
    <dgm:cxn modelId="{E0B6F07E-E923-48F0-B60C-D201BD0610F5}" type="presParOf" srcId="{0B328D0B-EC07-4A5C-841D-22D1EFBC12E3}" destId="{CCA1B220-DDA0-4D04-87E2-3CB0322D6AEA}" srcOrd="0" destOrd="0" presId="urn:microsoft.com/office/officeart/2009/3/layout/HorizontalOrganizationChart"/>
    <dgm:cxn modelId="{A323428B-0BE2-415C-9A26-246D1B751B35}" type="presParOf" srcId="{0B328D0B-EC07-4A5C-841D-22D1EFBC12E3}" destId="{5BFE7CCD-77AA-455A-B45B-31727451F1EF}" srcOrd="1" destOrd="0" presId="urn:microsoft.com/office/officeart/2009/3/layout/HorizontalOrganizationChart"/>
    <dgm:cxn modelId="{7433B1C3-F7BA-446F-B93C-3ACF1ECD0750}" type="presParOf" srcId="{FF16D551-8E4D-4D23-87CD-AC66C82C0D1D}" destId="{D1C942AB-0119-42B7-9260-D0BB8F86E8E4}" srcOrd="1" destOrd="0" presId="urn:microsoft.com/office/officeart/2009/3/layout/HorizontalOrganizationChart"/>
    <dgm:cxn modelId="{B6403EB4-1A4F-42CF-BDB3-FDD5177B044B}" type="presParOf" srcId="{FF16D551-8E4D-4D23-87CD-AC66C82C0D1D}" destId="{35897BE4-360D-43A4-8E3D-625AA77A0E3C}" srcOrd="2" destOrd="0" presId="urn:microsoft.com/office/officeart/2009/3/layout/HorizontalOrganizationChart"/>
    <dgm:cxn modelId="{E9632A80-CEC3-4896-B63B-BBF1AE1ACD52}" type="presParOf" srcId="{18E587EE-057D-42D5-97F0-0B3F752BBD8E}" destId="{DD2B6D8B-4349-48C2-9653-BD97C59712F6}" srcOrd="2" destOrd="0" presId="urn:microsoft.com/office/officeart/2009/3/layout/HorizontalOrganizationChart"/>
    <dgm:cxn modelId="{9FA767B0-7F4A-4E4D-8268-3DB73C8F378B}" type="presParOf" srcId="{18E587EE-057D-42D5-97F0-0B3F752BBD8E}" destId="{1FAA237D-C31D-4648-8706-07643DAD4E51}" srcOrd="3" destOrd="0" presId="urn:microsoft.com/office/officeart/2009/3/layout/HorizontalOrganizationChart"/>
    <dgm:cxn modelId="{B7CC9676-1B98-4AAF-AD3B-201DBCB11270}" type="presParOf" srcId="{1FAA237D-C31D-4648-8706-07643DAD4E51}" destId="{6ECDB829-669B-4536-BA87-7FB5E71F8BAC}" srcOrd="0" destOrd="0" presId="urn:microsoft.com/office/officeart/2009/3/layout/HorizontalOrganizationChart"/>
    <dgm:cxn modelId="{EA8F429E-444B-4B7D-B068-800C1CA78083}" type="presParOf" srcId="{6ECDB829-669B-4536-BA87-7FB5E71F8BAC}" destId="{906334B2-63E7-4A10-A2F7-C0AACDA5BC36}" srcOrd="0" destOrd="0" presId="urn:microsoft.com/office/officeart/2009/3/layout/HorizontalOrganizationChart"/>
    <dgm:cxn modelId="{E0E21127-D187-44E9-8F7E-812D40B970C6}" type="presParOf" srcId="{6ECDB829-669B-4536-BA87-7FB5E71F8BAC}" destId="{5A3D8927-7122-4451-AFB1-B30F07C9F52C}" srcOrd="1" destOrd="0" presId="urn:microsoft.com/office/officeart/2009/3/layout/HorizontalOrganizationChart"/>
    <dgm:cxn modelId="{D599A0D0-16B1-4522-923E-15929CD33999}" type="presParOf" srcId="{1FAA237D-C31D-4648-8706-07643DAD4E51}" destId="{AED54DCB-50E5-4094-9D8A-53FC00CDDD6A}" srcOrd="1" destOrd="0" presId="urn:microsoft.com/office/officeart/2009/3/layout/HorizontalOrganizationChart"/>
    <dgm:cxn modelId="{69426A08-C8EF-4074-AAFB-7E9D50D0A7AD}" type="presParOf" srcId="{1FAA237D-C31D-4648-8706-07643DAD4E51}" destId="{00EC32F1-CC0A-4E2A-A29B-4A57F50AF203}" srcOrd="2" destOrd="0" presId="urn:microsoft.com/office/officeart/2009/3/layout/HorizontalOrganizationChart"/>
    <dgm:cxn modelId="{2D3B7C64-B5FB-4164-83D4-BB559B7260C7}" type="presParOf" srcId="{0F2B5E64-0C41-4D95-B37A-CE6E5D6F881C}" destId="{94BD063D-7F32-46C9-8C76-1BA065EA4A2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B6D8B-4349-48C2-9653-BD97C59712F6}">
      <dsp:nvSpPr>
        <dsp:cNvPr id="0" name=""/>
        <dsp:cNvSpPr/>
      </dsp:nvSpPr>
      <dsp:spPr>
        <a:xfrm>
          <a:off x="2768203" y="2073151"/>
          <a:ext cx="556617" cy="554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9796" y="0"/>
              </a:lnTo>
              <a:lnTo>
                <a:pt x="279796" y="554012"/>
              </a:lnTo>
              <a:lnTo>
                <a:pt x="556617" y="5540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173271-9B20-438D-B97E-1A786B8CCD32}">
      <dsp:nvSpPr>
        <dsp:cNvPr id="0" name=""/>
        <dsp:cNvSpPr/>
      </dsp:nvSpPr>
      <dsp:spPr>
        <a:xfrm>
          <a:off x="2768203" y="1436836"/>
          <a:ext cx="556617" cy="636314"/>
        </a:xfrm>
        <a:custGeom>
          <a:avLst/>
          <a:gdLst/>
          <a:ahLst/>
          <a:cxnLst/>
          <a:rect l="0" t="0" r="0" b="0"/>
          <a:pathLst>
            <a:path>
              <a:moveTo>
                <a:pt x="0" y="636314"/>
              </a:moveTo>
              <a:lnTo>
                <a:pt x="279796" y="636314"/>
              </a:lnTo>
              <a:lnTo>
                <a:pt x="279796" y="0"/>
              </a:lnTo>
              <a:lnTo>
                <a:pt x="55661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84EBE4-A71D-42A3-A4B5-D879393492B0}">
      <dsp:nvSpPr>
        <dsp:cNvPr id="0" name=""/>
        <dsp:cNvSpPr/>
      </dsp:nvSpPr>
      <dsp:spPr>
        <a:xfrm>
          <a:off x="0" y="1651000"/>
          <a:ext cx="2768203" cy="844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IMPROVEMENTS</a:t>
          </a:r>
          <a:endParaRPr lang="en-US" sz="1900" kern="1200" dirty="0"/>
        </a:p>
      </dsp:txBody>
      <dsp:txXfrm>
        <a:off x="0" y="1651000"/>
        <a:ext cx="2768203" cy="844301"/>
      </dsp:txXfrm>
    </dsp:sp>
    <dsp:sp modelId="{CCA1B220-DDA0-4D04-87E2-3CB0322D6AEA}">
      <dsp:nvSpPr>
        <dsp:cNvPr id="0" name=""/>
        <dsp:cNvSpPr/>
      </dsp:nvSpPr>
      <dsp:spPr>
        <a:xfrm>
          <a:off x="3324820" y="1014685"/>
          <a:ext cx="2768203" cy="844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PERFORMANCE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(Spatial Selective Approach)</a:t>
          </a:r>
          <a:endParaRPr lang="en-US" sz="1900" kern="1200" dirty="0"/>
        </a:p>
      </dsp:txBody>
      <dsp:txXfrm>
        <a:off x="3324820" y="1014685"/>
        <a:ext cx="2768203" cy="844301"/>
      </dsp:txXfrm>
    </dsp:sp>
    <dsp:sp modelId="{906334B2-63E7-4A10-A2F7-C0AACDA5BC36}">
      <dsp:nvSpPr>
        <dsp:cNvPr id="0" name=""/>
        <dsp:cNvSpPr/>
      </dsp:nvSpPr>
      <dsp:spPr>
        <a:xfrm>
          <a:off x="3324820" y="2205012"/>
          <a:ext cx="2768203" cy="844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ACCURACY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(Multi-Level Approach)</a:t>
          </a:r>
          <a:endParaRPr lang="en-US" sz="1900" kern="1200" dirty="0"/>
        </a:p>
      </dsp:txBody>
      <dsp:txXfrm>
        <a:off x="3324820" y="2205012"/>
        <a:ext cx="2768203" cy="844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68242-06C0-45E0-A2F6-61B7C8A66243}" type="datetimeFigureOut">
              <a:rPr lang="en-US" smtClean="0"/>
              <a:t>4/12/2011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35E39-9A53-4384-AFE8-B1F6847F6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65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35E39-9A53-4384-AFE8-B1F6847F6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21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B92005-6B42-4760-9B1B-9AAF1726F794}" type="slidenum">
              <a:rPr lang="en-US"/>
              <a:pPr/>
              <a:t>20</a:t>
            </a:fld>
            <a:endParaRPr lang="en-US"/>
          </a:p>
        </p:txBody>
      </p:sp>
      <p:sp>
        <p:nvSpPr>
          <p:cNvPr id="145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388239-5A07-472A-968F-2C5E7A08360E}" type="slidenum">
              <a:rPr lang="en-US"/>
              <a:pPr/>
              <a:t>21</a:t>
            </a:fld>
            <a:endParaRPr lang="en-US"/>
          </a:p>
        </p:txBody>
      </p:sp>
      <p:sp>
        <p:nvSpPr>
          <p:cNvPr id="145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E94269-7D7E-454A-BEEC-EA7B0577EDB1}" type="slidenum">
              <a:rPr lang="en-US"/>
              <a:pPr/>
              <a:t>22</a:t>
            </a:fld>
            <a:endParaRPr lang="en-US"/>
          </a:p>
        </p:txBody>
      </p:sp>
      <p:sp>
        <p:nvSpPr>
          <p:cNvPr id="146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D07E13-6A77-4620-8AE8-D565ADBD6DA4}" type="slidenum">
              <a:rPr lang="en-US"/>
              <a:pPr/>
              <a:t>23</a:t>
            </a:fld>
            <a:endParaRPr lang="en-US"/>
          </a:p>
        </p:txBody>
      </p:sp>
      <p:sp>
        <p:nvSpPr>
          <p:cNvPr id="146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AFB97-5B3C-467D-943B-73CD7D64B3EF}" type="slidenum">
              <a:rPr lang="en-US"/>
              <a:pPr/>
              <a:t>24</a:t>
            </a:fld>
            <a:endParaRPr lang="en-US"/>
          </a:p>
        </p:txBody>
      </p:sp>
      <p:sp>
        <p:nvSpPr>
          <p:cNvPr id="146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48B68B-74A0-4352-9DB8-6D706A338356}" type="slidenum">
              <a:rPr lang="en-US"/>
              <a:pPr/>
              <a:t>25</a:t>
            </a:fld>
            <a:endParaRPr lang="en-US"/>
          </a:p>
        </p:txBody>
      </p:sp>
      <p:sp>
        <p:nvSpPr>
          <p:cNvPr id="146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63EBD5-B1E7-43AF-BACF-684BEBEEB1EF}" type="slidenum">
              <a:rPr lang="en-US"/>
              <a:pPr/>
              <a:t>26</a:t>
            </a:fld>
            <a:endParaRPr lang="en-US"/>
          </a:p>
        </p:txBody>
      </p:sp>
      <p:sp>
        <p:nvSpPr>
          <p:cNvPr id="146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E1B0AF-0668-46FE-AB92-75939E0FA236}" type="slidenum">
              <a:rPr lang="en-US"/>
              <a:pPr/>
              <a:t>27</a:t>
            </a:fld>
            <a:endParaRPr lang="en-US"/>
          </a:p>
        </p:txBody>
      </p:sp>
      <p:sp>
        <p:nvSpPr>
          <p:cNvPr id="156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1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9" name="Object 17"/>
          <p:cNvGraphicFramePr>
            <a:graphicFrameLocks noChangeAspect="1"/>
          </p:cNvGraphicFramePr>
          <p:nvPr/>
        </p:nvGraphicFramePr>
        <p:xfrm>
          <a:off x="4252913" y="0"/>
          <a:ext cx="4891087" cy="443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Image" r:id="rId3" imgW="8228571" imgH="8711111" progId="Photoshop.Image.6">
                  <p:embed/>
                </p:oleObj>
              </mc:Choice>
              <mc:Fallback>
                <p:oleObj name="Image" r:id="rId3" imgW="8228571" imgH="8711111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4252913" y="0"/>
                        <a:ext cx="4891087" cy="443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chemeClr val="accent1">
                                    <a:gamma/>
                                    <a:tint val="72941"/>
                                    <a:invGamma/>
                                    <a:alpha val="39999"/>
                                  </a:schemeClr>
                                </a:gs>
                                <a:gs pos="100000">
                                  <a:schemeClr val="accent1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0" name="Rectangle 18" descr="Light horizontal"/>
          <p:cNvSpPr>
            <a:spLocks noChangeArrowheads="1"/>
          </p:cNvSpPr>
          <p:nvPr/>
        </p:nvSpPr>
        <p:spPr bwMode="gray">
          <a:xfrm>
            <a:off x="0" y="9525"/>
            <a:ext cx="1476375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ltGray">
          <a:xfrm flipV="1">
            <a:off x="0" y="4267200"/>
            <a:ext cx="9144000" cy="11064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3" name="AutoShape 21"/>
          <p:cNvSpPr>
            <a:spLocks noChangeArrowheads="1"/>
          </p:cNvSpPr>
          <p:nvPr/>
        </p:nvSpPr>
        <p:spPr bwMode="ltGray">
          <a:xfrm>
            <a:off x="1474788" y="5156200"/>
            <a:ext cx="7129462" cy="5048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381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3548063"/>
            <a:ext cx="7239000" cy="1371600"/>
          </a:xfrm>
        </p:spPr>
        <p:txBody>
          <a:bodyPr/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614488" y="5224463"/>
            <a:ext cx="6858000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grpSp>
        <p:nvGrpSpPr>
          <p:cNvPr id="3088" name="Group 16"/>
          <p:cNvGrpSpPr>
            <a:grpSpLocks/>
          </p:cNvGrpSpPr>
          <p:nvPr/>
        </p:nvGrpSpPr>
        <p:grpSpPr bwMode="auto">
          <a:xfrm>
            <a:off x="4254500" y="6088063"/>
            <a:ext cx="1079500" cy="603250"/>
            <a:chOff x="2680" y="3678"/>
            <a:chExt cx="680" cy="380"/>
          </a:xfrm>
        </p:grpSpPr>
        <p:sp>
          <p:nvSpPr>
            <p:cNvPr id="3086" name="Text Box 14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200" b="1">
                  <a:solidFill>
                    <a:schemeClr val="tx2"/>
                  </a:solidFill>
                  <a:latin typeface="Verdana" pitchFamily="34" charset="0"/>
                </a:rPr>
                <a:t>LOGO</a:t>
              </a:r>
            </a:p>
          </p:txBody>
        </p:sp>
        <p:sp>
          <p:nvSpPr>
            <p:cNvPr id="3087" name="AutoShape 15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E4BB4D2B-EE55-4BF9-BB35-8882A6DEA33D}" type="datetime1">
              <a:rPr lang="en-US" smtClean="0"/>
              <a:t>4/12/2011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253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E9B82D42-3148-46CF-BCC1-F09AB9F67678}" type="datetime1">
              <a:rPr lang="en-US" smtClean="0"/>
              <a:t>4/12/2011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21627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688" y="319088"/>
            <a:ext cx="71628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076325"/>
            <a:ext cx="8229600" cy="5248275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667000" cy="255588"/>
          </a:xfrm>
        </p:spPr>
        <p:txBody>
          <a:bodyPr/>
          <a:lstStyle>
            <a:lvl1pPr>
              <a:defRPr/>
            </a:lvl1pPr>
          </a:lstStyle>
          <a:p>
            <a:pPr eaLnBrk="1" latinLnBrk="0" hangingPunct="1"/>
            <a:fld id="{BD54B94D-0754-428D-A0DE-CA7EB0169106}" type="datetime1">
              <a:rPr lang="en-US" smtClean="0"/>
              <a:t>4/12/2011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0" y="6400800"/>
            <a:ext cx="2895600" cy="228600"/>
          </a:xfrm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657600" y="6386513"/>
            <a:ext cx="2133600" cy="211137"/>
          </a:xfrm>
        </p:spPr>
        <p:txBody>
          <a:bodyPr/>
          <a:lstStyle>
            <a:lvl1pPr>
              <a:defRPr/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944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77E654A4-CEF1-4882-AE20-B6918ADF32DD}" type="datetime1">
              <a:rPr lang="en-US" smtClean="0"/>
              <a:t>4/12/2011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pic>
        <p:nvPicPr>
          <p:cNvPr id="3079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858" y="-4950"/>
            <a:ext cx="1072792" cy="665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5725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8DD67D4C-6621-49D0-8029-E19CADF67EE1}" type="datetime1">
              <a:rPr lang="en-US" smtClean="0"/>
              <a:t>4/12/2011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6505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65E02856-8280-4FEC-8FEF-E1E70FE25754}" type="datetime1">
              <a:rPr lang="en-US" smtClean="0"/>
              <a:t>4/12/2011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86214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6D924876-0E2B-42D4-B6F7-1F80AFEC6C6A}" type="datetime1">
              <a:rPr lang="en-US" smtClean="0"/>
              <a:t>4/12/2011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85124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9F1E144-A116-475D-ABAE-643394B988D7}" type="datetime1">
              <a:rPr lang="en-US" smtClean="0"/>
              <a:t>4/12/2011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36896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556A5890-9564-4E09-83A4-198F87A91B45}" type="datetime1">
              <a:rPr lang="en-US" smtClean="0"/>
              <a:t>4/12/2011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98631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F0B4F4E6-23C0-4208-A348-3B42F45C5B14}" type="datetime1">
              <a:rPr lang="en-US" smtClean="0"/>
              <a:t>4/12/2011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94702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4783FBC2-C9A2-40AC-AF5D-A3E5B967354C}" type="datetime1">
              <a:rPr lang="en-US" smtClean="0"/>
              <a:t>4/12/2011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199546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 descr="Light horizontal"/>
          <p:cNvSpPr>
            <a:spLocks noChangeArrowheads="1"/>
          </p:cNvSpPr>
          <p:nvPr/>
        </p:nvSpPr>
        <p:spPr bwMode="gray">
          <a:xfrm>
            <a:off x="0" y="0"/>
            <a:ext cx="4683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invGray">
          <a:xfrm>
            <a:off x="0" y="-26988"/>
            <a:ext cx="9144000" cy="6921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gray">
          <a:xfrm>
            <a:off x="468313" y="6410325"/>
            <a:ext cx="8424862" cy="0"/>
          </a:xfrm>
          <a:prstGeom prst="line">
            <a:avLst/>
          </a:prstGeom>
          <a:noFill/>
          <a:ln w="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2" name="AutoShape 18"/>
          <p:cNvSpPr>
            <a:spLocks noChangeArrowheads="1"/>
          </p:cNvSpPr>
          <p:nvPr/>
        </p:nvSpPr>
        <p:spPr bwMode="blackWhite">
          <a:xfrm>
            <a:off x="468313" y="233363"/>
            <a:ext cx="7488237" cy="7207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381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667000" cy="25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+mn-lt"/>
              </a:defRPr>
            </a:lvl1pPr>
          </a:lstStyle>
          <a:p>
            <a:pPr eaLnBrk="1" latinLnBrk="0" hangingPunct="1"/>
            <a:fld id="{4311650C-B0AD-4C78-8DF9-FB76F0D8F57D}" type="datetime1">
              <a:rPr lang="en-US" smtClean="0"/>
              <a:t>4/12/2011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3600" y="6400800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+mn-lt"/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7600" y="6386513"/>
            <a:ext cx="2133600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latin typeface="+mn-lt"/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547688" y="319088"/>
            <a:ext cx="71628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7" name="Text Box 13"/>
          <p:cNvSpPr txBox="1">
            <a:spLocks noChangeArrowheads="1"/>
          </p:cNvSpPr>
          <p:nvPr/>
        </p:nvSpPr>
        <p:spPr bwMode="white">
          <a:xfrm>
            <a:off x="8153400" y="261938"/>
            <a:ext cx="990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Verdana" pitchFamily="34" charset="0"/>
              </a:rPr>
              <a:t>LOGO</a:t>
            </a:r>
          </a:p>
        </p:txBody>
      </p:sp>
      <p:sp>
        <p:nvSpPr>
          <p:cNvPr id="1038" name="AutoShape 14"/>
          <p:cNvSpPr>
            <a:spLocks noChangeArrowheads="1"/>
          </p:cNvSpPr>
          <p:nvPr/>
        </p:nvSpPr>
        <p:spPr bwMode="ltGray">
          <a:xfrm rot="5400000">
            <a:off x="8397876" y="-136525"/>
            <a:ext cx="284162" cy="750887"/>
          </a:xfrm>
          <a:prstGeom prst="moon">
            <a:avLst>
              <a:gd name="adj" fmla="val 21208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" name="Picture 7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858" y="-4950"/>
            <a:ext cx="1072792" cy="665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5" r:id="rId1"/>
    <p:sldLayoutId id="2147484146" r:id="rId2"/>
    <p:sldLayoutId id="2147484147" r:id="rId3"/>
    <p:sldLayoutId id="2147484148" r:id="rId4"/>
    <p:sldLayoutId id="2147484149" r:id="rId5"/>
    <p:sldLayoutId id="2147484150" r:id="rId6"/>
    <p:sldLayoutId id="2147484151" r:id="rId7"/>
    <p:sldLayoutId id="2147484152" r:id="rId8"/>
    <p:sldLayoutId id="2147484153" r:id="rId9"/>
    <p:sldLayoutId id="2147484154" r:id="rId10"/>
    <p:sldLayoutId id="2147484155" r:id="rId11"/>
    <p:sldLayoutId id="2147484156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534400" cy="563562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Pedestrian Detection and Localization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04800" y="1554162"/>
            <a:ext cx="8686800" cy="469423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Members:</a:t>
            </a:r>
          </a:p>
          <a:p>
            <a:pPr marL="457200" lvl="1" indent="0" algn="ctr">
              <a:buNone/>
            </a:pP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Đặng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ươn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g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Khánh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Linh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	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0612743</a:t>
            </a:r>
          </a:p>
          <a:p>
            <a:pPr marL="457200" lvl="1" indent="0" algn="ctr">
              <a:buNone/>
            </a:pP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Bùi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Huỳnh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Lam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Bửu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0612733</a:t>
            </a:r>
          </a:p>
          <a:p>
            <a:pPr lvl="1" algn="ctr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Advisor: </a:t>
            </a:r>
          </a:p>
          <a:p>
            <a:pPr marL="0" indent="0" algn="ctr">
              <a:buNone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A.Professor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Lê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Hoài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Bắc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sz="2700" dirty="0">
                <a:latin typeface="Times New Roman" pitchFamily="18" charset="0"/>
                <a:cs typeface="Times New Roman" pitchFamily="18" charset="0"/>
              </a:rPr>
              <a:t>UNIVERSITY OF SCIENCE </a:t>
            </a:r>
          </a:p>
          <a:p>
            <a:pPr marL="0" indent="0" algn="ctr">
              <a:buNone/>
            </a:pPr>
            <a:r>
              <a:rPr lang="en-US" sz="2700" dirty="0">
                <a:latin typeface="Times New Roman" pitchFamily="18" charset="0"/>
                <a:cs typeface="Times New Roman" pitchFamily="18" charset="0"/>
              </a:rPr>
              <a:t>ADVANCED PROGRAM IN COMPUTER SCIENCE </a:t>
            </a:r>
            <a:endParaRPr lang="en-US" sz="27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Year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6473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43000"/>
            <a:ext cx="7620268" cy="5229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9289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Learning Phase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85580"/>
            <a:ext cx="7239000" cy="5467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9780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Detection Phase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65200"/>
            <a:ext cx="7315200" cy="5559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1571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Scan image at all positions and scales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4122738" cy="294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981200"/>
            <a:ext cx="748209" cy="143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663" y="3737371"/>
            <a:ext cx="724546" cy="144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endCxn id="2051" idx="1"/>
          </p:cNvCxnSpPr>
          <p:nvPr/>
        </p:nvCxnSpPr>
        <p:spPr>
          <a:xfrm flipV="1">
            <a:off x="2438400" y="2700632"/>
            <a:ext cx="2895600" cy="118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2052" idx="1"/>
          </p:cNvCxnSpPr>
          <p:nvPr/>
        </p:nvCxnSpPr>
        <p:spPr>
          <a:xfrm>
            <a:off x="3962400" y="3737371"/>
            <a:ext cx="1395263" cy="7221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934200" y="3048000"/>
            <a:ext cx="1295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Object/Non-object classifier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8" idx="1"/>
          </p:cNvCxnSpPr>
          <p:nvPr/>
        </p:nvCxnSpPr>
        <p:spPr>
          <a:xfrm>
            <a:off x="6082209" y="2700632"/>
            <a:ext cx="851991" cy="8045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 flipV="1">
            <a:off x="6082209" y="3505200"/>
            <a:ext cx="851991" cy="9542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2478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519474132"/>
              </p:ext>
            </p:extLst>
          </p:nvPr>
        </p:nvGraphicFramePr>
        <p:xfrm>
          <a:off x="914400" y="1905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7724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Selective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96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24100"/>
            <a:ext cx="179070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endCxn id="6" idx="2"/>
          </p:cNvCxnSpPr>
          <p:nvPr/>
        </p:nvCxnSpPr>
        <p:spPr>
          <a:xfrm flipH="1" flipV="1">
            <a:off x="1866900" y="2017931"/>
            <a:ext cx="19050" cy="1792069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52500" y="1371600"/>
            <a:ext cx="1828800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ess informative region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983295"/>
            <a:ext cx="108585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711036"/>
            <a:ext cx="6762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04109"/>
            <a:ext cx="105727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399309"/>
            <a:ext cx="69532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429000" y="4559808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A1,..,Z1]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646965" y="4572000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A2,..,Z2]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09111" y="4569813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A3,..,Z3]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375936" y="4559808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A4,..,Z4]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>
            <a:off x="5548884" y="5029200"/>
            <a:ext cx="623316" cy="773668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114800" y="5879068"/>
            <a:ext cx="347883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[A1,..,Z1, A2,..,Z2, A3,..,Z3, </a:t>
            </a:r>
            <a:r>
              <a:rPr lang="en-US" dirty="0" smtClean="0"/>
              <a:t>A4,..,Z4]</a:t>
            </a:r>
            <a:endParaRPr lang="en-US" dirty="0"/>
          </a:p>
        </p:txBody>
      </p:sp>
      <p:sp>
        <p:nvSpPr>
          <p:cNvPr id="7" name="Down Arrow Callout 6"/>
          <p:cNvSpPr/>
          <p:nvPr/>
        </p:nvSpPr>
        <p:spPr>
          <a:xfrm>
            <a:off x="5245100" y="3707892"/>
            <a:ext cx="1219201" cy="826008"/>
          </a:xfrm>
          <a:prstGeom prst="downArrowCallout">
            <a:avLst>
              <a:gd name="adj1" fmla="val 34488"/>
              <a:gd name="adj2" fmla="val 35763"/>
              <a:gd name="adj3" fmla="val 31151"/>
              <a:gd name="adj4" fmla="val 4652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Descriptor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7085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Spatial Selective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Examples: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13827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16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6470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Multi-level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Purpose: enhance the performance by getting more information about shape and contour of object. </a:t>
            </a:r>
          </a:p>
          <a:p>
            <a:r>
              <a:rPr lang="en-US" dirty="0" smtClean="0"/>
              <a:t>Diff  distance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2306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Multi-level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80" name="Picture 8" descr="D:\INRIAPerson\My\M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617" y="1524001"/>
            <a:ext cx="1205345" cy="2410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INRIAPerson\My\m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255" y="1524001"/>
            <a:ext cx="1205345" cy="241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INRIAPerson\My\m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655" y="1524001"/>
            <a:ext cx="1205345" cy="24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INRIAPerson\My\m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055" y="1524000"/>
            <a:ext cx="1205345" cy="241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920401" y="4812268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A1,..,Z1]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77801" y="4812268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A2,..,Z2]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35201" y="4812268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A3,..,Z3]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62400" y="6107668"/>
            <a:ext cx="347883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[A1,..,Z1, A2,..,Z2, A3,..,Z3, </a:t>
            </a:r>
            <a:r>
              <a:rPr lang="en-US" dirty="0" smtClean="0"/>
              <a:t>A4,..,Z4]</a:t>
            </a:r>
            <a:endParaRPr lang="en-US" dirty="0"/>
          </a:p>
        </p:txBody>
      </p:sp>
      <p:sp>
        <p:nvSpPr>
          <p:cNvPr id="16" name="Down Arrow 15"/>
          <p:cNvSpPr/>
          <p:nvPr/>
        </p:nvSpPr>
        <p:spPr>
          <a:xfrm>
            <a:off x="5105400" y="3934689"/>
            <a:ext cx="762000" cy="78971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HOG</a:t>
            </a:r>
            <a:endParaRPr lang="en-US" sz="1600" dirty="0"/>
          </a:p>
        </p:txBody>
      </p:sp>
      <p:sp>
        <p:nvSpPr>
          <p:cNvPr id="17" name="Down Arrow 16"/>
          <p:cNvSpPr/>
          <p:nvPr/>
        </p:nvSpPr>
        <p:spPr>
          <a:xfrm>
            <a:off x="5257800" y="5246132"/>
            <a:ext cx="623316" cy="773668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216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Fusion Algorithm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952" y="1771380"/>
            <a:ext cx="4638096" cy="38581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9928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up a system which automatically detects </a:t>
            </a:r>
            <a:r>
              <a:rPr lang="en-US" dirty="0"/>
              <a:t>and </a:t>
            </a:r>
            <a:r>
              <a:rPr lang="en-US" dirty="0" smtClean="0"/>
              <a:t>localizes </a:t>
            </a:r>
            <a:r>
              <a:rPr lang="en-US" dirty="0"/>
              <a:t>pedestrians in static </a:t>
            </a:r>
            <a:r>
              <a:rPr lang="en-US" dirty="0" smtClean="0"/>
              <a:t>image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Pedestrians: up-right and fully visible.</a:t>
            </a:r>
            <a:endParaRPr lang="en-US" dirty="0" smtClean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14600"/>
            <a:ext cx="2114793" cy="3554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514600"/>
            <a:ext cx="4010891" cy="35952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479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131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2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3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4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5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6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7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8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9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0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1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2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3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4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5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6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7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8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9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0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1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2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3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4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5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6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7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8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9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0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1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2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3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4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5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6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7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8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9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0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1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2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3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4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5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6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7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8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9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0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1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2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3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4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5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6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7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8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9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0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1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2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3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4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5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6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7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8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9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0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1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2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3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4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5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6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7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8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9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0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1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2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3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4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5" name="Oval 87"/>
          <p:cNvSpPr>
            <a:spLocks noChangeArrowheads="1"/>
          </p:cNvSpPr>
          <p:nvPr/>
        </p:nvSpPr>
        <p:spPr bwMode="auto">
          <a:xfrm>
            <a:off x="1981200" y="1905000"/>
            <a:ext cx="304800" cy="3048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6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7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8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9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20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21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22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56224" name="Group 96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1456225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56226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56227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6228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229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56230" name="Group 102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1456231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6232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6233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56234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56235" name="Freeform 107"/>
          <p:cNvSpPr>
            <a:spLocks/>
          </p:cNvSpPr>
          <p:nvPr/>
        </p:nvSpPr>
        <p:spPr bwMode="auto">
          <a:xfrm>
            <a:off x="5310188" y="1443038"/>
            <a:ext cx="2170112" cy="1014412"/>
          </a:xfrm>
          <a:custGeom>
            <a:avLst/>
            <a:gdLst>
              <a:gd name="T0" fmla="*/ 1367 w 1367"/>
              <a:gd name="T1" fmla="*/ 21 h 639"/>
              <a:gd name="T2" fmla="*/ 1263 w 1367"/>
              <a:gd name="T3" fmla="*/ 14 h 639"/>
              <a:gd name="T4" fmla="*/ 1201 w 1367"/>
              <a:gd name="T5" fmla="*/ 42 h 639"/>
              <a:gd name="T6" fmla="*/ 874 w 1367"/>
              <a:gd name="T7" fmla="*/ 139 h 639"/>
              <a:gd name="T8" fmla="*/ 798 w 1367"/>
              <a:gd name="T9" fmla="*/ 160 h 639"/>
              <a:gd name="T10" fmla="*/ 756 w 1367"/>
              <a:gd name="T11" fmla="*/ 174 h 639"/>
              <a:gd name="T12" fmla="*/ 743 w 1367"/>
              <a:gd name="T13" fmla="*/ 194 h 639"/>
              <a:gd name="T14" fmla="*/ 722 w 1367"/>
              <a:gd name="T15" fmla="*/ 201 h 639"/>
              <a:gd name="T16" fmla="*/ 715 w 1367"/>
              <a:gd name="T17" fmla="*/ 222 h 639"/>
              <a:gd name="T18" fmla="*/ 687 w 1367"/>
              <a:gd name="T19" fmla="*/ 264 h 639"/>
              <a:gd name="T20" fmla="*/ 631 w 1367"/>
              <a:gd name="T21" fmla="*/ 333 h 639"/>
              <a:gd name="T22" fmla="*/ 437 w 1367"/>
              <a:gd name="T23" fmla="*/ 375 h 639"/>
              <a:gd name="T24" fmla="*/ 402 w 1367"/>
              <a:gd name="T25" fmla="*/ 382 h 639"/>
              <a:gd name="T26" fmla="*/ 361 w 1367"/>
              <a:gd name="T27" fmla="*/ 396 h 639"/>
              <a:gd name="T28" fmla="*/ 347 w 1367"/>
              <a:gd name="T29" fmla="*/ 416 h 639"/>
              <a:gd name="T30" fmla="*/ 326 w 1367"/>
              <a:gd name="T31" fmla="*/ 430 h 639"/>
              <a:gd name="T32" fmla="*/ 250 w 1367"/>
              <a:gd name="T33" fmla="*/ 528 h 639"/>
              <a:gd name="T34" fmla="*/ 180 w 1367"/>
              <a:gd name="T35" fmla="*/ 597 h 639"/>
              <a:gd name="T36" fmla="*/ 139 w 1367"/>
              <a:gd name="T37" fmla="*/ 625 h 639"/>
              <a:gd name="T38" fmla="*/ 118 w 1367"/>
              <a:gd name="T39" fmla="*/ 639 h 639"/>
              <a:gd name="T40" fmla="*/ 0 w 1367"/>
              <a:gd name="T41" fmla="*/ 625 h 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67" h="639">
                <a:moveTo>
                  <a:pt x="1367" y="21"/>
                </a:moveTo>
                <a:cubicBezTo>
                  <a:pt x="1305" y="0"/>
                  <a:pt x="1340" y="5"/>
                  <a:pt x="1263" y="14"/>
                </a:cubicBezTo>
                <a:cubicBezTo>
                  <a:pt x="1213" y="31"/>
                  <a:pt x="1233" y="20"/>
                  <a:pt x="1201" y="42"/>
                </a:cubicBezTo>
                <a:cubicBezTo>
                  <a:pt x="1119" y="162"/>
                  <a:pt x="1014" y="134"/>
                  <a:pt x="874" y="139"/>
                </a:cubicBezTo>
                <a:cubicBezTo>
                  <a:pt x="826" y="149"/>
                  <a:pt x="851" y="142"/>
                  <a:pt x="798" y="160"/>
                </a:cubicBezTo>
                <a:cubicBezTo>
                  <a:pt x="784" y="165"/>
                  <a:pt x="756" y="174"/>
                  <a:pt x="756" y="174"/>
                </a:cubicBezTo>
                <a:cubicBezTo>
                  <a:pt x="752" y="181"/>
                  <a:pt x="749" y="189"/>
                  <a:pt x="743" y="194"/>
                </a:cubicBezTo>
                <a:cubicBezTo>
                  <a:pt x="737" y="199"/>
                  <a:pt x="727" y="196"/>
                  <a:pt x="722" y="201"/>
                </a:cubicBezTo>
                <a:cubicBezTo>
                  <a:pt x="717" y="206"/>
                  <a:pt x="719" y="216"/>
                  <a:pt x="715" y="222"/>
                </a:cubicBezTo>
                <a:cubicBezTo>
                  <a:pt x="707" y="237"/>
                  <a:pt x="696" y="250"/>
                  <a:pt x="687" y="264"/>
                </a:cubicBezTo>
                <a:cubicBezTo>
                  <a:pt x="667" y="293"/>
                  <a:pt x="667" y="321"/>
                  <a:pt x="631" y="333"/>
                </a:cubicBezTo>
                <a:cubicBezTo>
                  <a:pt x="570" y="375"/>
                  <a:pt x="510" y="370"/>
                  <a:pt x="437" y="375"/>
                </a:cubicBezTo>
                <a:cubicBezTo>
                  <a:pt x="425" y="377"/>
                  <a:pt x="413" y="379"/>
                  <a:pt x="402" y="382"/>
                </a:cubicBezTo>
                <a:cubicBezTo>
                  <a:pt x="388" y="386"/>
                  <a:pt x="361" y="396"/>
                  <a:pt x="361" y="396"/>
                </a:cubicBezTo>
                <a:cubicBezTo>
                  <a:pt x="356" y="403"/>
                  <a:pt x="353" y="410"/>
                  <a:pt x="347" y="416"/>
                </a:cubicBezTo>
                <a:cubicBezTo>
                  <a:pt x="341" y="422"/>
                  <a:pt x="332" y="424"/>
                  <a:pt x="326" y="430"/>
                </a:cubicBezTo>
                <a:cubicBezTo>
                  <a:pt x="297" y="464"/>
                  <a:pt x="287" y="503"/>
                  <a:pt x="250" y="528"/>
                </a:cubicBezTo>
                <a:cubicBezTo>
                  <a:pt x="231" y="555"/>
                  <a:pt x="210" y="587"/>
                  <a:pt x="180" y="597"/>
                </a:cubicBezTo>
                <a:cubicBezTo>
                  <a:pt x="166" y="606"/>
                  <a:pt x="153" y="616"/>
                  <a:pt x="139" y="625"/>
                </a:cubicBezTo>
                <a:cubicBezTo>
                  <a:pt x="132" y="630"/>
                  <a:pt x="118" y="639"/>
                  <a:pt x="118" y="639"/>
                </a:cubicBezTo>
                <a:cubicBezTo>
                  <a:pt x="106" y="638"/>
                  <a:pt x="30" y="625"/>
                  <a:pt x="0" y="625"/>
                </a:cubicBezTo>
              </a:path>
            </a:pathLst>
          </a:custGeom>
          <a:noFill/>
          <a:ln w="9525" cap="flat">
            <a:solidFill>
              <a:srgbClr val="00CCFF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6236" name="AutoShape 108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56237" name="Freeform 109"/>
          <p:cNvSpPr>
            <a:spLocks/>
          </p:cNvSpPr>
          <p:nvPr/>
        </p:nvSpPr>
        <p:spPr bwMode="auto">
          <a:xfrm>
            <a:off x="4645025" y="2103438"/>
            <a:ext cx="2824163" cy="930275"/>
          </a:xfrm>
          <a:custGeom>
            <a:avLst/>
            <a:gdLst>
              <a:gd name="T0" fmla="*/ 1779 w 1779"/>
              <a:gd name="T1" fmla="*/ 42 h 586"/>
              <a:gd name="T2" fmla="*/ 1717 w 1779"/>
              <a:gd name="T3" fmla="*/ 7 h 586"/>
              <a:gd name="T4" fmla="*/ 1696 w 1779"/>
              <a:gd name="T5" fmla="*/ 0 h 586"/>
              <a:gd name="T6" fmla="*/ 1418 w 1779"/>
              <a:gd name="T7" fmla="*/ 42 h 586"/>
              <a:gd name="T8" fmla="*/ 1335 w 1779"/>
              <a:gd name="T9" fmla="*/ 98 h 586"/>
              <a:gd name="T10" fmla="*/ 1286 w 1779"/>
              <a:gd name="T11" fmla="*/ 132 h 586"/>
              <a:gd name="T12" fmla="*/ 1002 w 1779"/>
              <a:gd name="T13" fmla="*/ 250 h 586"/>
              <a:gd name="T14" fmla="*/ 801 w 1779"/>
              <a:gd name="T15" fmla="*/ 313 h 586"/>
              <a:gd name="T16" fmla="*/ 738 w 1779"/>
              <a:gd name="T17" fmla="*/ 361 h 586"/>
              <a:gd name="T18" fmla="*/ 648 w 1779"/>
              <a:gd name="T19" fmla="*/ 417 h 586"/>
              <a:gd name="T20" fmla="*/ 586 w 1779"/>
              <a:gd name="T21" fmla="*/ 472 h 586"/>
              <a:gd name="T22" fmla="*/ 558 w 1779"/>
              <a:gd name="T23" fmla="*/ 514 h 586"/>
              <a:gd name="T24" fmla="*/ 551 w 1779"/>
              <a:gd name="T25" fmla="*/ 535 h 586"/>
              <a:gd name="T26" fmla="*/ 509 w 1779"/>
              <a:gd name="T27" fmla="*/ 563 h 586"/>
              <a:gd name="T28" fmla="*/ 488 w 1779"/>
              <a:gd name="T29" fmla="*/ 576 h 586"/>
              <a:gd name="T30" fmla="*/ 176 w 1779"/>
              <a:gd name="T31" fmla="*/ 549 h 586"/>
              <a:gd name="T32" fmla="*/ 3 w 1779"/>
              <a:gd name="T33" fmla="*/ 583 h 586"/>
              <a:gd name="T34" fmla="*/ 16 w 1779"/>
              <a:gd name="T35" fmla="*/ 583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79" h="586">
                <a:moveTo>
                  <a:pt x="1779" y="42"/>
                </a:moveTo>
                <a:cubicBezTo>
                  <a:pt x="1748" y="11"/>
                  <a:pt x="1767" y="24"/>
                  <a:pt x="1717" y="7"/>
                </a:cubicBezTo>
                <a:cubicBezTo>
                  <a:pt x="1710" y="5"/>
                  <a:pt x="1696" y="0"/>
                  <a:pt x="1696" y="0"/>
                </a:cubicBezTo>
                <a:cubicBezTo>
                  <a:pt x="1633" y="3"/>
                  <a:pt x="1487" y="3"/>
                  <a:pt x="1418" y="42"/>
                </a:cubicBezTo>
                <a:cubicBezTo>
                  <a:pt x="1390" y="58"/>
                  <a:pt x="1362" y="80"/>
                  <a:pt x="1335" y="98"/>
                </a:cubicBezTo>
                <a:cubicBezTo>
                  <a:pt x="1318" y="109"/>
                  <a:pt x="1286" y="132"/>
                  <a:pt x="1286" y="132"/>
                </a:cubicBezTo>
                <a:cubicBezTo>
                  <a:pt x="1222" y="235"/>
                  <a:pt x="1110" y="243"/>
                  <a:pt x="1002" y="250"/>
                </a:cubicBezTo>
                <a:cubicBezTo>
                  <a:pt x="931" y="260"/>
                  <a:pt x="864" y="281"/>
                  <a:pt x="801" y="313"/>
                </a:cubicBezTo>
                <a:cubicBezTo>
                  <a:pt x="777" y="325"/>
                  <a:pt x="762" y="348"/>
                  <a:pt x="738" y="361"/>
                </a:cubicBezTo>
                <a:cubicBezTo>
                  <a:pt x="708" y="378"/>
                  <a:pt x="672" y="393"/>
                  <a:pt x="648" y="417"/>
                </a:cubicBezTo>
                <a:cubicBezTo>
                  <a:pt x="600" y="465"/>
                  <a:pt x="623" y="448"/>
                  <a:pt x="586" y="472"/>
                </a:cubicBezTo>
                <a:cubicBezTo>
                  <a:pt x="569" y="522"/>
                  <a:pt x="593" y="462"/>
                  <a:pt x="558" y="514"/>
                </a:cubicBezTo>
                <a:cubicBezTo>
                  <a:pt x="554" y="520"/>
                  <a:pt x="556" y="530"/>
                  <a:pt x="551" y="535"/>
                </a:cubicBezTo>
                <a:cubicBezTo>
                  <a:pt x="539" y="547"/>
                  <a:pt x="523" y="554"/>
                  <a:pt x="509" y="563"/>
                </a:cubicBezTo>
                <a:cubicBezTo>
                  <a:pt x="502" y="567"/>
                  <a:pt x="488" y="576"/>
                  <a:pt x="488" y="576"/>
                </a:cubicBezTo>
                <a:cubicBezTo>
                  <a:pt x="379" y="572"/>
                  <a:pt x="283" y="560"/>
                  <a:pt x="176" y="549"/>
                </a:cubicBezTo>
                <a:cubicBezTo>
                  <a:pt x="168" y="550"/>
                  <a:pt x="26" y="560"/>
                  <a:pt x="3" y="583"/>
                </a:cubicBezTo>
                <a:cubicBezTo>
                  <a:pt x="0" y="586"/>
                  <a:pt x="12" y="583"/>
                  <a:pt x="16" y="583"/>
                </a:cubicBezTo>
              </a:path>
            </a:pathLst>
          </a:custGeom>
          <a:noFill/>
          <a:ln w="9525" cap="flat">
            <a:solidFill>
              <a:srgbClr val="FF9900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6238" name="AutoShape 110"/>
          <p:cNvSpPr>
            <a:spLocks noChangeArrowheads="1"/>
          </p:cNvSpPr>
          <p:nvPr/>
        </p:nvSpPr>
        <p:spPr bwMode="auto">
          <a:xfrm rot="880212">
            <a:off x="3997325" y="2968625"/>
            <a:ext cx="609600" cy="152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39" name="AutoShape 111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Mean Shift</a:t>
            </a:r>
          </a:p>
          <a:p>
            <a:pPr algn="ctr" eaLnBrk="1" hangingPunct="1"/>
            <a:r>
              <a:rPr lang="en-US" sz="1600" b="0"/>
              <a:t>vector</a:t>
            </a:r>
          </a:p>
        </p:txBody>
      </p:sp>
      <p:sp>
        <p:nvSpPr>
          <p:cNvPr id="1456240" name="Freeform 112"/>
          <p:cNvSpPr>
            <a:spLocks/>
          </p:cNvSpPr>
          <p:nvPr/>
        </p:nvSpPr>
        <p:spPr bwMode="auto">
          <a:xfrm>
            <a:off x="4043363" y="3140075"/>
            <a:ext cx="3403600" cy="2632075"/>
          </a:xfrm>
          <a:custGeom>
            <a:avLst/>
            <a:gdLst>
              <a:gd name="T0" fmla="*/ 2144 w 2144"/>
              <a:gd name="T1" fmla="*/ 1658 h 1658"/>
              <a:gd name="T2" fmla="*/ 2033 w 2144"/>
              <a:gd name="T3" fmla="*/ 1610 h 1658"/>
              <a:gd name="T4" fmla="*/ 1978 w 2144"/>
              <a:gd name="T5" fmla="*/ 1582 h 1658"/>
              <a:gd name="T6" fmla="*/ 1915 w 2144"/>
              <a:gd name="T7" fmla="*/ 1534 h 1658"/>
              <a:gd name="T8" fmla="*/ 1881 w 2144"/>
              <a:gd name="T9" fmla="*/ 1492 h 1658"/>
              <a:gd name="T10" fmla="*/ 1853 w 2144"/>
              <a:gd name="T11" fmla="*/ 1450 h 1658"/>
              <a:gd name="T12" fmla="*/ 1811 w 2144"/>
              <a:gd name="T13" fmla="*/ 1395 h 1658"/>
              <a:gd name="T14" fmla="*/ 1485 w 2144"/>
              <a:gd name="T15" fmla="*/ 1291 h 1658"/>
              <a:gd name="T16" fmla="*/ 1402 w 2144"/>
              <a:gd name="T17" fmla="*/ 1256 h 1658"/>
              <a:gd name="T18" fmla="*/ 1381 w 2144"/>
              <a:gd name="T19" fmla="*/ 1249 h 1658"/>
              <a:gd name="T20" fmla="*/ 1318 w 2144"/>
              <a:gd name="T21" fmla="*/ 1193 h 1658"/>
              <a:gd name="T22" fmla="*/ 1284 w 2144"/>
              <a:gd name="T23" fmla="*/ 1159 h 1658"/>
              <a:gd name="T24" fmla="*/ 1249 w 2144"/>
              <a:gd name="T25" fmla="*/ 1096 h 1658"/>
              <a:gd name="T26" fmla="*/ 1166 w 2144"/>
              <a:gd name="T27" fmla="*/ 1034 h 1658"/>
              <a:gd name="T28" fmla="*/ 1131 w 2144"/>
              <a:gd name="T29" fmla="*/ 1027 h 1658"/>
              <a:gd name="T30" fmla="*/ 978 w 2144"/>
              <a:gd name="T31" fmla="*/ 1020 h 1658"/>
              <a:gd name="T32" fmla="*/ 749 w 2144"/>
              <a:gd name="T33" fmla="*/ 874 h 1658"/>
              <a:gd name="T34" fmla="*/ 701 w 2144"/>
              <a:gd name="T35" fmla="*/ 812 h 1658"/>
              <a:gd name="T36" fmla="*/ 666 w 2144"/>
              <a:gd name="T37" fmla="*/ 722 h 1658"/>
              <a:gd name="T38" fmla="*/ 624 w 2144"/>
              <a:gd name="T39" fmla="*/ 617 h 1658"/>
              <a:gd name="T40" fmla="*/ 562 w 2144"/>
              <a:gd name="T41" fmla="*/ 548 h 1658"/>
              <a:gd name="T42" fmla="*/ 541 w 2144"/>
              <a:gd name="T43" fmla="*/ 527 h 1658"/>
              <a:gd name="T44" fmla="*/ 312 w 2144"/>
              <a:gd name="T45" fmla="*/ 472 h 1658"/>
              <a:gd name="T46" fmla="*/ 48 w 2144"/>
              <a:gd name="T47" fmla="*/ 382 h 1658"/>
              <a:gd name="T48" fmla="*/ 0 w 2144"/>
              <a:gd name="T49" fmla="*/ 298 h 1658"/>
              <a:gd name="T50" fmla="*/ 69 w 2144"/>
              <a:gd name="T51" fmla="*/ 125 h 1658"/>
              <a:gd name="T52" fmla="*/ 146 w 2144"/>
              <a:gd name="T53" fmla="*/ 69 h 1658"/>
              <a:gd name="T54" fmla="*/ 187 w 2144"/>
              <a:gd name="T55" fmla="*/ 0 h 1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44" h="1658">
                <a:moveTo>
                  <a:pt x="2144" y="1658"/>
                </a:moveTo>
                <a:cubicBezTo>
                  <a:pt x="2101" y="1644"/>
                  <a:pt x="2079" y="1621"/>
                  <a:pt x="2033" y="1610"/>
                </a:cubicBezTo>
                <a:cubicBezTo>
                  <a:pt x="1970" y="1563"/>
                  <a:pt x="2038" y="1608"/>
                  <a:pt x="1978" y="1582"/>
                </a:cubicBezTo>
                <a:cubicBezTo>
                  <a:pt x="1954" y="1571"/>
                  <a:pt x="1937" y="1548"/>
                  <a:pt x="1915" y="1534"/>
                </a:cubicBezTo>
                <a:cubicBezTo>
                  <a:pt x="1905" y="1519"/>
                  <a:pt x="1891" y="1507"/>
                  <a:pt x="1881" y="1492"/>
                </a:cubicBezTo>
                <a:cubicBezTo>
                  <a:pt x="1845" y="1435"/>
                  <a:pt x="1915" y="1512"/>
                  <a:pt x="1853" y="1450"/>
                </a:cubicBezTo>
                <a:cubicBezTo>
                  <a:pt x="1844" y="1422"/>
                  <a:pt x="1835" y="1411"/>
                  <a:pt x="1811" y="1395"/>
                </a:cubicBezTo>
                <a:cubicBezTo>
                  <a:pt x="1769" y="1269"/>
                  <a:pt x="1577" y="1294"/>
                  <a:pt x="1485" y="1291"/>
                </a:cubicBezTo>
                <a:cubicBezTo>
                  <a:pt x="1455" y="1281"/>
                  <a:pt x="1432" y="1266"/>
                  <a:pt x="1402" y="1256"/>
                </a:cubicBezTo>
                <a:cubicBezTo>
                  <a:pt x="1395" y="1254"/>
                  <a:pt x="1381" y="1249"/>
                  <a:pt x="1381" y="1249"/>
                </a:cubicBezTo>
                <a:cubicBezTo>
                  <a:pt x="1333" y="1201"/>
                  <a:pt x="1355" y="1218"/>
                  <a:pt x="1318" y="1193"/>
                </a:cubicBezTo>
                <a:cubicBezTo>
                  <a:pt x="1284" y="1141"/>
                  <a:pt x="1329" y="1204"/>
                  <a:pt x="1284" y="1159"/>
                </a:cubicBezTo>
                <a:cubicBezTo>
                  <a:pt x="1266" y="1141"/>
                  <a:pt x="1265" y="1116"/>
                  <a:pt x="1249" y="1096"/>
                </a:cubicBezTo>
                <a:cubicBezTo>
                  <a:pt x="1227" y="1070"/>
                  <a:pt x="1193" y="1053"/>
                  <a:pt x="1166" y="1034"/>
                </a:cubicBezTo>
                <a:cubicBezTo>
                  <a:pt x="1156" y="1027"/>
                  <a:pt x="1143" y="1028"/>
                  <a:pt x="1131" y="1027"/>
                </a:cubicBezTo>
                <a:cubicBezTo>
                  <a:pt x="1080" y="1023"/>
                  <a:pt x="1029" y="1022"/>
                  <a:pt x="978" y="1020"/>
                </a:cubicBezTo>
                <a:cubicBezTo>
                  <a:pt x="881" y="1003"/>
                  <a:pt x="810" y="950"/>
                  <a:pt x="749" y="874"/>
                </a:cubicBezTo>
                <a:cubicBezTo>
                  <a:pt x="731" y="852"/>
                  <a:pt x="711" y="842"/>
                  <a:pt x="701" y="812"/>
                </a:cubicBezTo>
                <a:cubicBezTo>
                  <a:pt x="690" y="779"/>
                  <a:pt x="679" y="753"/>
                  <a:pt x="666" y="722"/>
                </a:cubicBezTo>
                <a:cubicBezTo>
                  <a:pt x="651" y="685"/>
                  <a:pt x="646" y="650"/>
                  <a:pt x="624" y="617"/>
                </a:cubicBezTo>
                <a:cubicBezTo>
                  <a:pt x="612" y="578"/>
                  <a:pt x="598" y="572"/>
                  <a:pt x="562" y="548"/>
                </a:cubicBezTo>
                <a:cubicBezTo>
                  <a:pt x="554" y="543"/>
                  <a:pt x="550" y="532"/>
                  <a:pt x="541" y="527"/>
                </a:cubicBezTo>
                <a:cubicBezTo>
                  <a:pt x="478" y="491"/>
                  <a:pt x="381" y="480"/>
                  <a:pt x="312" y="472"/>
                </a:cubicBezTo>
                <a:cubicBezTo>
                  <a:pt x="227" y="444"/>
                  <a:pt x="125" y="430"/>
                  <a:pt x="48" y="382"/>
                </a:cubicBezTo>
                <a:cubicBezTo>
                  <a:pt x="30" y="353"/>
                  <a:pt x="18" y="325"/>
                  <a:pt x="0" y="298"/>
                </a:cubicBezTo>
                <a:cubicBezTo>
                  <a:pt x="7" y="224"/>
                  <a:pt x="6" y="167"/>
                  <a:pt x="69" y="125"/>
                </a:cubicBezTo>
                <a:cubicBezTo>
                  <a:pt x="83" y="103"/>
                  <a:pt x="121" y="77"/>
                  <a:pt x="146" y="69"/>
                </a:cubicBezTo>
                <a:cubicBezTo>
                  <a:pt x="164" y="42"/>
                  <a:pt x="187" y="36"/>
                  <a:pt x="187" y="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6243" name="Rectangle 1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56244" name="Rectangle 116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20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3432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56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56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56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56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56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56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56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56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6234" grpId="0" animBg="1"/>
      <p:bldP spid="1456235" grpId="0" animBg="1"/>
      <p:bldP spid="1456235" grpId="1" animBg="1"/>
      <p:bldP spid="1456236" grpId="0" animBg="1"/>
      <p:bldP spid="1456237" grpId="0" animBg="1"/>
      <p:bldP spid="1456237" grpId="1" animBg="1"/>
      <p:bldP spid="1456238" grpId="0" animBg="1"/>
      <p:bldP spid="1456239" grpId="0" animBg="1"/>
      <p:bldP spid="1456239" grpId="1" animBg="1"/>
      <p:bldP spid="1456240" grpId="0" animBg="1"/>
      <p:bldP spid="145624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179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0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1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2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3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4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5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6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7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8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9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0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1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2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3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4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5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6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7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8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9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0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1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2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3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4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5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6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7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8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9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0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1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2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3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4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5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6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7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8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9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0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1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2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3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4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5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6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7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8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9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0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1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2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3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4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5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6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7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8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9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0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1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2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3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4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5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6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7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8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9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0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1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2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3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4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5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6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7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8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9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0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1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2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4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5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6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7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8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9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70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58272" name="Group 96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1458273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58274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58275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8276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8277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58278" name="Group 102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1458279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8280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8281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58282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58283" name="AutoShape 107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58284" name="AutoShape 108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Mean Shift</a:t>
            </a:r>
          </a:p>
          <a:p>
            <a:pPr algn="ctr" eaLnBrk="1" hangingPunct="1"/>
            <a:r>
              <a:rPr lang="en-US" sz="1600" b="0"/>
              <a:t>vector</a:t>
            </a:r>
          </a:p>
        </p:txBody>
      </p:sp>
      <p:sp>
        <p:nvSpPr>
          <p:cNvPr id="1458287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58288" name="Rectangle 112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21</a:t>
            </a:fld>
            <a:endParaRPr kumimoji="0" lang="en-US"/>
          </a:p>
        </p:txBody>
      </p:sp>
      <p:sp>
        <p:nvSpPr>
          <p:cNvPr id="110" name="Oval 87"/>
          <p:cNvSpPr>
            <a:spLocks noChangeArrowheads="1"/>
          </p:cNvSpPr>
          <p:nvPr/>
        </p:nvSpPr>
        <p:spPr bwMode="auto">
          <a:xfrm>
            <a:off x="1981200" y="1905000"/>
            <a:ext cx="304800" cy="3048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32282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2.61624E-6 L 0.0625 0.022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58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227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28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29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0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1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2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3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4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5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6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7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8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9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0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1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2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3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4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5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6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7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8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9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0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1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2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3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4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5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6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7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8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9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0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1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2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3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4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5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6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7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8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9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0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1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2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3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4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5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6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7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8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9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0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1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2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3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4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5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6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7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8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9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0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1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2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3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4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5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6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7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8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9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0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1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2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3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4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5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6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7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8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9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0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2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3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4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5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6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7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8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0320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1460321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60322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60323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0324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0325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0326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60327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60328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Mean Shift</a:t>
            </a:r>
          </a:p>
          <a:p>
            <a:pPr algn="ctr" eaLnBrk="1" hangingPunct="1"/>
            <a:r>
              <a:rPr lang="en-US" sz="1600" b="0"/>
              <a:t>vector</a:t>
            </a:r>
          </a:p>
        </p:txBody>
      </p:sp>
      <p:grpSp>
        <p:nvGrpSpPr>
          <p:cNvPr id="1460329" name="Group 105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1460330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0331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0332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0333" name="AutoShape 109"/>
          <p:cNvSpPr>
            <a:spLocks noChangeArrowheads="1"/>
          </p:cNvSpPr>
          <p:nvPr/>
        </p:nvSpPr>
        <p:spPr bwMode="auto">
          <a:xfrm rot="1324470">
            <a:off x="4565650" y="320040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 anchorCtr="1"/>
          <a:lstStyle/>
          <a:p>
            <a:pPr algn="ctr" eaLnBrk="1" hangingPunct="1"/>
            <a:endParaRPr lang="en-US" sz="1800" b="0"/>
          </a:p>
        </p:txBody>
      </p:sp>
      <p:sp>
        <p:nvSpPr>
          <p:cNvPr id="1460336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60337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22</a:t>
            </a:fld>
            <a:endParaRPr kumimoji="0" lang="en-US"/>
          </a:p>
        </p:txBody>
      </p:sp>
      <p:sp>
        <p:nvSpPr>
          <p:cNvPr id="111" name="Oval 87"/>
          <p:cNvSpPr>
            <a:spLocks noChangeArrowheads="1"/>
          </p:cNvSpPr>
          <p:nvPr/>
        </p:nvSpPr>
        <p:spPr bwMode="auto">
          <a:xfrm>
            <a:off x="1981200" y="1905000"/>
            <a:ext cx="304800" cy="3048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359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60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0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0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3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5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76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77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78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79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0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1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2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3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4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5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6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7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8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9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0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1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2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3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4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5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6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7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8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9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0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1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2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3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4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5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6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7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8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9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0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1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2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3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4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5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6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7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8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9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0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1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2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3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4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5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6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7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8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9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0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1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2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3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4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5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6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7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8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9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0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1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2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3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4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5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6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7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8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9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0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1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2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3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4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5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6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7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8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0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1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2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3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4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5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6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2368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1462369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62370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62371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2372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373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2374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62375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62376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Mean Shift</a:t>
            </a:r>
          </a:p>
          <a:p>
            <a:pPr algn="ctr" eaLnBrk="1" hangingPunct="1"/>
            <a:r>
              <a:rPr lang="en-US" sz="1600" b="0"/>
              <a:t>vector</a:t>
            </a:r>
          </a:p>
        </p:txBody>
      </p:sp>
      <p:grpSp>
        <p:nvGrpSpPr>
          <p:cNvPr id="1462377" name="Group 105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1462378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2379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2380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2383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62385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23</a:t>
            </a:fld>
            <a:endParaRPr kumimoji="0" lang="en-US" dirty="0"/>
          </a:p>
        </p:txBody>
      </p:sp>
      <p:sp>
        <p:nvSpPr>
          <p:cNvPr id="110" name="Oval 87"/>
          <p:cNvSpPr>
            <a:spLocks noChangeArrowheads="1"/>
          </p:cNvSpPr>
          <p:nvPr/>
        </p:nvSpPr>
        <p:spPr bwMode="auto">
          <a:xfrm>
            <a:off x="1981200" y="1905000"/>
            <a:ext cx="304800" cy="3048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4842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5.82929E-7 L 0.075 0.04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62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23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4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5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6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7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8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9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0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1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2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3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4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5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6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7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8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9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0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1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2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3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4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5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6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7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8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9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0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1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2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3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4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5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6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7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8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9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0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1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2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3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4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5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6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7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8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9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0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1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2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3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4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5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6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7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8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9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0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1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2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3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4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5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6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7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8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9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0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1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2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3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4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5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6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7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8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9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0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1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2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3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4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5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6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8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9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0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1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2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3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4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4416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1464417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64418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64419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4420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4421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4422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64423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64424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 dirty="0"/>
              <a:t>Mean Shift</a:t>
            </a:r>
          </a:p>
          <a:p>
            <a:pPr algn="ctr" eaLnBrk="1" hangingPunct="1"/>
            <a:r>
              <a:rPr lang="en-US" sz="1600" b="0" dirty="0"/>
              <a:t>vector</a:t>
            </a:r>
          </a:p>
        </p:txBody>
      </p:sp>
      <p:grpSp>
        <p:nvGrpSpPr>
          <p:cNvPr id="1464425" name="Group 105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1464426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427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4428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4429" name="AutoShape 109"/>
          <p:cNvSpPr>
            <a:spLocks noChangeArrowheads="1"/>
          </p:cNvSpPr>
          <p:nvPr/>
        </p:nvSpPr>
        <p:spPr bwMode="auto">
          <a:xfrm rot="618372">
            <a:off x="5280025" y="3375025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32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64433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 dirty="0"/>
              <a:t>Slide by Y. </a:t>
            </a:r>
            <a:r>
              <a:rPr lang="en-US" sz="1400" b="0" dirty="0" err="1"/>
              <a:t>Ukrainitz</a:t>
            </a:r>
            <a:r>
              <a:rPr lang="en-US" sz="1400" b="0" dirty="0"/>
              <a:t> &amp; B. </a:t>
            </a:r>
            <a:r>
              <a:rPr lang="en-US" sz="1400" b="0" dirty="0" err="1"/>
              <a:t>Sarel</a:t>
            </a:r>
            <a:endParaRPr lang="en-US" sz="1400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24</a:t>
            </a:fld>
            <a:endParaRPr kumimoji="0" lang="en-US"/>
          </a:p>
        </p:txBody>
      </p:sp>
      <p:sp>
        <p:nvSpPr>
          <p:cNvPr id="111" name="Oval 87"/>
          <p:cNvSpPr>
            <a:spLocks noChangeArrowheads="1"/>
          </p:cNvSpPr>
          <p:nvPr/>
        </p:nvSpPr>
        <p:spPr bwMode="auto">
          <a:xfrm>
            <a:off x="1981200" y="1905000"/>
            <a:ext cx="304800" cy="3048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261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64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4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4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371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2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3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4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5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6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7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8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9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0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1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2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3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4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5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6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7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8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9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0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1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2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3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4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5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6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7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8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9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0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1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2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3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4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5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6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7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8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9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0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1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2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3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4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5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6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7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8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9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0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1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2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3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4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5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6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7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8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9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0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1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2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3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4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5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6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7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8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9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0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1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2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3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4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5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6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7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8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9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0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1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2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3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4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6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7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8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9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60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61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62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6464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1466465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66466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66467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6468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6469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6470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66471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66472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Mean Shift</a:t>
            </a:r>
          </a:p>
          <a:p>
            <a:pPr algn="ctr" eaLnBrk="1" hangingPunct="1"/>
            <a:r>
              <a:rPr lang="en-US" sz="1600" b="0"/>
              <a:t>vector</a:t>
            </a:r>
          </a:p>
        </p:txBody>
      </p:sp>
      <p:grpSp>
        <p:nvGrpSpPr>
          <p:cNvPr id="1466473" name="Group 105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1466474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6475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6476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6479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66480" name="Rectangle 112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25</a:t>
            </a:fld>
            <a:endParaRPr kumimoji="0" lang="en-US"/>
          </a:p>
        </p:txBody>
      </p:sp>
      <p:sp>
        <p:nvSpPr>
          <p:cNvPr id="110" name="Oval 87"/>
          <p:cNvSpPr>
            <a:spLocks noChangeArrowheads="1"/>
          </p:cNvSpPr>
          <p:nvPr/>
        </p:nvSpPr>
        <p:spPr bwMode="auto">
          <a:xfrm>
            <a:off x="1981200" y="1905000"/>
            <a:ext cx="304800" cy="3048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6649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01874E-6 L 0.03993 0.0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66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5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419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0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1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2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3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4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5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6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7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8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9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0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1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2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3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4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5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6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7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8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9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0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1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2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3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4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5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6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7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8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9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0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1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2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3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4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5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6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7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8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9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0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1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2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3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4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5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6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7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8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9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0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1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2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3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4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5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6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7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8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9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0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1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2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3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4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5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6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7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8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9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0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1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2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3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4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5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6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7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8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9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0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1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2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4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5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6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7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8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9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10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8512" name="Group 96"/>
          <p:cNvGrpSpPr>
            <a:grpSpLocks/>
          </p:cNvGrpSpPr>
          <p:nvPr/>
        </p:nvGrpSpPr>
        <p:grpSpPr bwMode="auto">
          <a:xfrm>
            <a:off x="4211638" y="2047875"/>
            <a:ext cx="2819400" cy="2895600"/>
            <a:chOff x="3744" y="4464"/>
            <a:chExt cx="1776" cy="1824"/>
          </a:xfrm>
        </p:grpSpPr>
        <p:sp>
          <p:nvSpPr>
            <p:cNvPr id="1468513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68514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68515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8516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8517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8518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68519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grpSp>
        <p:nvGrpSpPr>
          <p:cNvPr id="1468520" name="Group 104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1468521" name="Oval 105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8522" name="Line 106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8523" name="Line 107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8526" name="Rectangle 1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68527" name="Rectangle 111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26</a:t>
            </a:fld>
            <a:endParaRPr kumimoji="0" lang="en-US"/>
          </a:p>
        </p:txBody>
      </p:sp>
      <p:sp>
        <p:nvSpPr>
          <p:cNvPr id="109" name="Oval 87"/>
          <p:cNvSpPr>
            <a:spLocks noChangeArrowheads="1"/>
          </p:cNvSpPr>
          <p:nvPr/>
        </p:nvSpPr>
        <p:spPr bwMode="auto">
          <a:xfrm>
            <a:off x="1981200" y="1905000"/>
            <a:ext cx="304800" cy="3048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872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68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8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606" name="Rectangle 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 clustering</a:t>
            </a:r>
          </a:p>
        </p:txBody>
      </p:sp>
      <p:sp>
        <p:nvSpPr>
          <p:cNvPr id="1560607" name="Rectangle 3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Cluster: all data points in the attraction basin of a mode</a:t>
            </a:r>
          </a:p>
          <a:p>
            <a:pPr>
              <a:buFontTx/>
              <a:buChar char="•"/>
            </a:pPr>
            <a:r>
              <a:rPr lang="en-US"/>
              <a:t>Attraction basin: the region for which all trajectories lead to the same mode</a:t>
            </a:r>
          </a:p>
        </p:txBody>
      </p:sp>
      <p:grpSp>
        <p:nvGrpSpPr>
          <p:cNvPr id="1560608" name="Group 32"/>
          <p:cNvGrpSpPr>
            <a:grpSpLocks/>
          </p:cNvGrpSpPr>
          <p:nvPr/>
        </p:nvGrpSpPr>
        <p:grpSpPr bwMode="auto">
          <a:xfrm>
            <a:off x="1981200" y="3048000"/>
            <a:ext cx="5257800" cy="3057525"/>
            <a:chOff x="1776" y="1965"/>
            <a:chExt cx="2064" cy="1200"/>
          </a:xfrm>
        </p:grpSpPr>
        <p:grpSp>
          <p:nvGrpSpPr>
            <p:cNvPr id="1560580" name="Group 4"/>
            <p:cNvGrpSpPr>
              <a:grpSpLocks/>
            </p:cNvGrpSpPr>
            <p:nvPr/>
          </p:nvGrpSpPr>
          <p:grpSpPr bwMode="auto">
            <a:xfrm>
              <a:off x="1776" y="1965"/>
              <a:ext cx="1152" cy="1200"/>
              <a:chOff x="432" y="2256"/>
              <a:chExt cx="672" cy="672"/>
            </a:xfrm>
          </p:grpSpPr>
          <p:sp>
            <p:nvSpPr>
              <p:cNvPr id="1560581" name="Rectangle 5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1560582" name="Picture 6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60583" name="Group 7"/>
            <p:cNvGrpSpPr>
              <a:grpSpLocks/>
            </p:cNvGrpSpPr>
            <p:nvPr/>
          </p:nvGrpSpPr>
          <p:grpSpPr bwMode="auto">
            <a:xfrm>
              <a:off x="2688" y="1965"/>
              <a:ext cx="1152" cy="1200"/>
              <a:chOff x="432" y="2256"/>
              <a:chExt cx="672" cy="672"/>
            </a:xfrm>
          </p:grpSpPr>
          <p:sp>
            <p:nvSpPr>
              <p:cNvPr id="1560584" name="Rectangle 8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1560585" name="Picture 9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60586" name="Freeform 10"/>
            <p:cNvSpPr>
              <a:spLocks/>
            </p:cNvSpPr>
            <p:nvPr/>
          </p:nvSpPr>
          <p:spPr bwMode="auto">
            <a:xfrm>
              <a:off x="1796" y="2043"/>
              <a:ext cx="1036" cy="1091"/>
            </a:xfrm>
            <a:custGeom>
              <a:avLst/>
              <a:gdLst>
                <a:gd name="T0" fmla="*/ 564 w 1036"/>
                <a:gd name="T1" fmla="*/ 66 h 1091"/>
                <a:gd name="T2" fmla="*/ 220 w 1036"/>
                <a:gd name="T3" fmla="*/ 2 h 1091"/>
                <a:gd name="T4" fmla="*/ 60 w 1036"/>
                <a:gd name="T5" fmla="*/ 34 h 1091"/>
                <a:gd name="T6" fmla="*/ 60 w 1036"/>
                <a:gd name="T7" fmla="*/ 354 h 1091"/>
                <a:gd name="T8" fmla="*/ 36 w 1036"/>
                <a:gd name="T9" fmla="*/ 626 h 1091"/>
                <a:gd name="T10" fmla="*/ 52 w 1036"/>
                <a:gd name="T11" fmla="*/ 858 h 1091"/>
                <a:gd name="T12" fmla="*/ 76 w 1036"/>
                <a:gd name="T13" fmla="*/ 970 h 1091"/>
                <a:gd name="T14" fmla="*/ 140 w 1036"/>
                <a:gd name="T15" fmla="*/ 1042 h 1091"/>
                <a:gd name="T16" fmla="*/ 228 w 1036"/>
                <a:gd name="T17" fmla="*/ 1082 h 1091"/>
                <a:gd name="T18" fmla="*/ 348 w 1036"/>
                <a:gd name="T19" fmla="*/ 1074 h 1091"/>
                <a:gd name="T20" fmla="*/ 396 w 1036"/>
                <a:gd name="T21" fmla="*/ 1058 h 1091"/>
                <a:gd name="T22" fmla="*/ 420 w 1036"/>
                <a:gd name="T23" fmla="*/ 1050 h 1091"/>
                <a:gd name="T24" fmla="*/ 516 w 1036"/>
                <a:gd name="T25" fmla="*/ 994 h 1091"/>
                <a:gd name="T26" fmla="*/ 692 w 1036"/>
                <a:gd name="T27" fmla="*/ 1034 h 1091"/>
                <a:gd name="T28" fmla="*/ 860 w 1036"/>
                <a:gd name="T29" fmla="*/ 1090 h 1091"/>
                <a:gd name="T30" fmla="*/ 972 w 1036"/>
                <a:gd name="T31" fmla="*/ 1082 h 1091"/>
                <a:gd name="T32" fmla="*/ 1036 w 1036"/>
                <a:gd name="T33" fmla="*/ 954 h 1091"/>
                <a:gd name="T34" fmla="*/ 1028 w 1036"/>
                <a:gd name="T35" fmla="*/ 858 h 1091"/>
                <a:gd name="T36" fmla="*/ 1012 w 1036"/>
                <a:gd name="T37" fmla="*/ 714 h 1091"/>
                <a:gd name="T38" fmla="*/ 884 w 1036"/>
                <a:gd name="T39" fmla="*/ 114 h 1091"/>
                <a:gd name="T40" fmla="*/ 700 w 1036"/>
                <a:gd name="T41" fmla="*/ 42 h 1091"/>
                <a:gd name="T42" fmla="*/ 564 w 1036"/>
                <a:gd name="T43" fmla="*/ 66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36" h="1091">
                  <a:moveTo>
                    <a:pt x="564" y="66"/>
                  </a:moveTo>
                  <a:cubicBezTo>
                    <a:pt x="470" y="4"/>
                    <a:pt x="330" y="18"/>
                    <a:pt x="220" y="2"/>
                  </a:cubicBezTo>
                  <a:cubicBezTo>
                    <a:pt x="155" y="7"/>
                    <a:pt x="111" y="0"/>
                    <a:pt x="60" y="34"/>
                  </a:cubicBezTo>
                  <a:cubicBezTo>
                    <a:pt x="0" y="124"/>
                    <a:pt x="40" y="253"/>
                    <a:pt x="60" y="354"/>
                  </a:cubicBezTo>
                  <a:cubicBezTo>
                    <a:pt x="55" y="446"/>
                    <a:pt x="47" y="535"/>
                    <a:pt x="36" y="626"/>
                  </a:cubicBezTo>
                  <a:cubicBezTo>
                    <a:pt x="44" y="783"/>
                    <a:pt x="39" y="745"/>
                    <a:pt x="52" y="858"/>
                  </a:cubicBezTo>
                  <a:cubicBezTo>
                    <a:pt x="55" y="885"/>
                    <a:pt x="59" y="944"/>
                    <a:pt x="76" y="970"/>
                  </a:cubicBezTo>
                  <a:cubicBezTo>
                    <a:pt x="105" y="1013"/>
                    <a:pt x="85" y="987"/>
                    <a:pt x="140" y="1042"/>
                  </a:cubicBezTo>
                  <a:cubicBezTo>
                    <a:pt x="157" y="1059"/>
                    <a:pt x="206" y="1071"/>
                    <a:pt x="228" y="1082"/>
                  </a:cubicBezTo>
                  <a:cubicBezTo>
                    <a:pt x="268" y="1079"/>
                    <a:pt x="308" y="1080"/>
                    <a:pt x="348" y="1074"/>
                  </a:cubicBezTo>
                  <a:cubicBezTo>
                    <a:pt x="365" y="1072"/>
                    <a:pt x="380" y="1063"/>
                    <a:pt x="396" y="1058"/>
                  </a:cubicBezTo>
                  <a:cubicBezTo>
                    <a:pt x="404" y="1055"/>
                    <a:pt x="420" y="1050"/>
                    <a:pt x="420" y="1050"/>
                  </a:cubicBezTo>
                  <a:cubicBezTo>
                    <a:pt x="446" y="1024"/>
                    <a:pt x="480" y="1006"/>
                    <a:pt x="516" y="994"/>
                  </a:cubicBezTo>
                  <a:cubicBezTo>
                    <a:pt x="575" y="1001"/>
                    <a:pt x="638" y="1007"/>
                    <a:pt x="692" y="1034"/>
                  </a:cubicBezTo>
                  <a:cubicBezTo>
                    <a:pt x="751" y="1063"/>
                    <a:pt x="795" y="1079"/>
                    <a:pt x="860" y="1090"/>
                  </a:cubicBezTo>
                  <a:cubicBezTo>
                    <a:pt x="897" y="1087"/>
                    <a:pt x="936" y="1091"/>
                    <a:pt x="972" y="1082"/>
                  </a:cubicBezTo>
                  <a:cubicBezTo>
                    <a:pt x="1008" y="1074"/>
                    <a:pt x="1028" y="986"/>
                    <a:pt x="1036" y="954"/>
                  </a:cubicBezTo>
                  <a:cubicBezTo>
                    <a:pt x="1033" y="922"/>
                    <a:pt x="1031" y="890"/>
                    <a:pt x="1028" y="858"/>
                  </a:cubicBezTo>
                  <a:cubicBezTo>
                    <a:pt x="1023" y="810"/>
                    <a:pt x="1012" y="714"/>
                    <a:pt x="1012" y="714"/>
                  </a:cubicBezTo>
                  <a:cubicBezTo>
                    <a:pt x="1003" y="515"/>
                    <a:pt x="999" y="286"/>
                    <a:pt x="884" y="114"/>
                  </a:cubicBezTo>
                  <a:cubicBezTo>
                    <a:pt x="851" y="65"/>
                    <a:pt x="750" y="49"/>
                    <a:pt x="700" y="42"/>
                  </a:cubicBezTo>
                  <a:cubicBezTo>
                    <a:pt x="640" y="47"/>
                    <a:pt x="611" y="43"/>
                    <a:pt x="564" y="66"/>
                  </a:cubicBezTo>
                  <a:close/>
                </a:path>
              </a:pathLst>
            </a:custGeom>
            <a:noFill/>
            <a:ln w="28575" cmpd="sng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87" name="Freeform 11"/>
            <p:cNvSpPr>
              <a:spLocks/>
            </p:cNvSpPr>
            <p:nvPr/>
          </p:nvSpPr>
          <p:spPr bwMode="auto">
            <a:xfrm>
              <a:off x="2752" y="2060"/>
              <a:ext cx="1040" cy="1065"/>
            </a:xfrm>
            <a:custGeom>
              <a:avLst/>
              <a:gdLst>
                <a:gd name="T0" fmla="*/ 80 w 1040"/>
                <a:gd name="T1" fmla="*/ 33 h 1065"/>
                <a:gd name="T2" fmla="*/ 56 w 1040"/>
                <a:gd name="T3" fmla="*/ 41 h 1065"/>
                <a:gd name="T4" fmla="*/ 40 w 1040"/>
                <a:gd name="T5" fmla="*/ 89 h 1065"/>
                <a:gd name="T6" fmla="*/ 24 w 1040"/>
                <a:gd name="T7" fmla="*/ 113 h 1065"/>
                <a:gd name="T8" fmla="*/ 0 w 1040"/>
                <a:gd name="T9" fmla="*/ 201 h 1065"/>
                <a:gd name="T10" fmla="*/ 32 w 1040"/>
                <a:gd name="T11" fmla="*/ 305 h 1065"/>
                <a:gd name="T12" fmla="*/ 64 w 1040"/>
                <a:gd name="T13" fmla="*/ 617 h 1065"/>
                <a:gd name="T14" fmla="*/ 64 w 1040"/>
                <a:gd name="T15" fmla="*/ 865 h 1065"/>
                <a:gd name="T16" fmla="*/ 80 w 1040"/>
                <a:gd name="T17" fmla="*/ 913 h 1065"/>
                <a:gd name="T18" fmla="*/ 88 w 1040"/>
                <a:gd name="T19" fmla="*/ 937 h 1065"/>
                <a:gd name="T20" fmla="*/ 88 w 1040"/>
                <a:gd name="T21" fmla="*/ 1049 h 1065"/>
                <a:gd name="T22" fmla="*/ 136 w 1040"/>
                <a:gd name="T23" fmla="*/ 1065 h 1065"/>
                <a:gd name="T24" fmla="*/ 216 w 1040"/>
                <a:gd name="T25" fmla="*/ 1041 h 1065"/>
                <a:gd name="T26" fmla="*/ 240 w 1040"/>
                <a:gd name="T27" fmla="*/ 1033 h 1065"/>
                <a:gd name="T28" fmla="*/ 448 w 1040"/>
                <a:gd name="T29" fmla="*/ 1033 h 1065"/>
                <a:gd name="T30" fmla="*/ 512 w 1040"/>
                <a:gd name="T31" fmla="*/ 977 h 1065"/>
                <a:gd name="T32" fmla="*/ 608 w 1040"/>
                <a:gd name="T33" fmla="*/ 985 h 1065"/>
                <a:gd name="T34" fmla="*/ 784 w 1040"/>
                <a:gd name="T35" fmla="*/ 1033 h 1065"/>
                <a:gd name="T36" fmla="*/ 904 w 1040"/>
                <a:gd name="T37" fmla="*/ 1025 h 1065"/>
                <a:gd name="T38" fmla="*/ 944 w 1040"/>
                <a:gd name="T39" fmla="*/ 985 h 1065"/>
                <a:gd name="T40" fmla="*/ 1008 w 1040"/>
                <a:gd name="T41" fmla="*/ 833 h 1065"/>
                <a:gd name="T42" fmla="*/ 1040 w 1040"/>
                <a:gd name="T43" fmla="*/ 585 h 1065"/>
                <a:gd name="T44" fmla="*/ 1024 w 1040"/>
                <a:gd name="T45" fmla="*/ 473 h 1065"/>
                <a:gd name="T46" fmla="*/ 1008 w 1040"/>
                <a:gd name="T47" fmla="*/ 441 h 1065"/>
                <a:gd name="T48" fmla="*/ 992 w 1040"/>
                <a:gd name="T49" fmla="*/ 393 h 1065"/>
                <a:gd name="T50" fmla="*/ 904 w 1040"/>
                <a:gd name="T51" fmla="*/ 161 h 1065"/>
                <a:gd name="T52" fmla="*/ 880 w 1040"/>
                <a:gd name="T53" fmla="*/ 137 h 1065"/>
                <a:gd name="T54" fmla="*/ 832 w 1040"/>
                <a:gd name="T55" fmla="*/ 105 h 1065"/>
                <a:gd name="T56" fmla="*/ 736 w 1040"/>
                <a:gd name="T57" fmla="*/ 57 h 1065"/>
                <a:gd name="T58" fmla="*/ 488 w 1040"/>
                <a:gd name="T59" fmla="*/ 65 h 1065"/>
                <a:gd name="T60" fmla="*/ 328 w 1040"/>
                <a:gd name="T61" fmla="*/ 25 h 1065"/>
                <a:gd name="T62" fmla="*/ 160 w 1040"/>
                <a:gd name="T63" fmla="*/ 1 h 1065"/>
                <a:gd name="T64" fmla="*/ 72 w 1040"/>
                <a:gd name="T65" fmla="*/ 9 h 1065"/>
                <a:gd name="T66" fmla="*/ 64 w 1040"/>
                <a:gd name="T67" fmla="*/ 33 h 1065"/>
                <a:gd name="T68" fmla="*/ 80 w 1040"/>
                <a:gd name="T69" fmla="*/ 33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40" h="1065">
                  <a:moveTo>
                    <a:pt x="80" y="33"/>
                  </a:moveTo>
                  <a:cubicBezTo>
                    <a:pt x="72" y="36"/>
                    <a:pt x="61" y="34"/>
                    <a:pt x="56" y="41"/>
                  </a:cubicBezTo>
                  <a:cubicBezTo>
                    <a:pt x="46" y="55"/>
                    <a:pt x="45" y="73"/>
                    <a:pt x="40" y="89"/>
                  </a:cubicBezTo>
                  <a:cubicBezTo>
                    <a:pt x="37" y="98"/>
                    <a:pt x="28" y="104"/>
                    <a:pt x="24" y="113"/>
                  </a:cubicBezTo>
                  <a:cubicBezTo>
                    <a:pt x="9" y="146"/>
                    <a:pt x="7" y="167"/>
                    <a:pt x="0" y="201"/>
                  </a:cubicBezTo>
                  <a:cubicBezTo>
                    <a:pt x="7" y="247"/>
                    <a:pt x="7" y="268"/>
                    <a:pt x="32" y="305"/>
                  </a:cubicBezTo>
                  <a:cubicBezTo>
                    <a:pt x="56" y="402"/>
                    <a:pt x="54" y="516"/>
                    <a:pt x="64" y="617"/>
                  </a:cubicBezTo>
                  <a:cubicBezTo>
                    <a:pt x="59" y="713"/>
                    <a:pt x="49" y="774"/>
                    <a:pt x="64" y="865"/>
                  </a:cubicBezTo>
                  <a:cubicBezTo>
                    <a:pt x="67" y="882"/>
                    <a:pt x="75" y="897"/>
                    <a:pt x="80" y="913"/>
                  </a:cubicBezTo>
                  <a:cubicBezTo>
                    <a:pt x="83" y="921"/>
                    <a:pt x="88" y="937"/>
                    <a:pt x="88" y="937"/>
                  </a:cubicBezTo>
                  <a:cubicBezTo>
                    <a:pt x="86" y="952"/>
                    <a:pt x="70" y="1029"/>
                    <a:pt x="88" y="1049"/>
                  </a:cubicBezTo>
                  <a:cubicBezTo>
                    <a:pt x="99" y="1062"/>
                    <a:pt x="136" y="1065"/>
                    <a:pt x="136" y="1065"/>
                  </a:cubicBezTo>
                  <a:cubicBezTo>
                    <a:pt x="184" y="1053"/>
                    <a:pt x="158" y="1060"/>
                    <a:pt x="216" y="1041"/>
                  </a:cubicBezTo>
                  <a:cubicBezTo>
                    <a:pt x="224" y="1038"/>
                    <a:pt x="240" y="1033"/>
                    <a:pt x="240" y="1033"/>
                  </a:cubicBezTo>
                  <a:cubicBezTo>
                    <a:pt x="313" y="1040"/>
                    <a:pt x="373" y="1050"/>
                    <a:pt x="448" y="1033"/>
                  </a:cubicBezTo>
                  <a:cubicBezTo>
                    <a:pt x="471" y="1028"/>
                    <a:pt x="478" y="988"/>
                    <a:pt x="512" y="977"/>
                  </a:cubicBezTo>
                  <a:cubicBezTo>
                    <a:pt x="544" y="980"/>
                    <a:pt x="576" y="980"/>
                    <a:pt x="608" y="985"/>
                  </a:cubicBezTo>
                  <a:cubicBezTo>
                    <a:pt x="668" y="994"/>
                    <a:pt x="724" y="1021"/>
                    <a:pt x="784" y="1033"/>
                  </a:cubicBezTo>
                  <a:cubicBezTo>
                    <a:pt x="824" y="1030"/>
                    <a:pt x="864" y="1032"/>
                    <a:pt x="904" y="1025"/>
                  </a:cubicBezTo>
                  <a:cubicBezTo>
                    <a:pt x="921" y="1022"/>
                    <a:pt x="938" y="998"/>
                    <a:pt x="944" y="985"/>
                  </a:cubicBezTo>
                  <a:cubicBezTo>
                    <a:pt x="966" y="934"/>
                    <a:pt x="983" y="883"/>
                    <a:pt x="1008" y="833"/>
                  </a:cubicBezTo>
                  <a:cubicBezTo>
                    <a:pt x="1022" y="750"/>
                    <a:pt x="1032" y="669"/>
                    <a:pt x="1040" y="585"/>
                  </a:cubicBezTo>
                  <a:cubicBezTo>
                    <a:pt x="1036" y="540"/>
                    <a:pt x="1040" y="510"/>
                    <a:pt x="1024" y="473"/>
                  </a:cubicBezTo>
                  <a:cubicBezTo>
                    <a:pt x="1019" y="462"/>
                    <a:pt x="1012" y="452"/>
                    <a:pt x="1008" y="441"/>
                  </a:cubicBezTo>
                  <a:cubicBezTo>
                    <a:pt x="1002" y="425"/>
                    <a:pt x="992" y="393"/>
                    <a:pt x="992" y="393"/>
                  </a:cubicBezTo>
                  <a:cubicBezTo>
                    <a:pt x="1001" y="296"/>
                    <a:pt x="1012" y="197"/>
                    <a:pt x="904" y="161"/>
                  </a:cubicBezTo>
                  <a:cubicBezTo>
                    <a:pt x="896" y="153"/>
                    <a:pt x="889" y="144"/>
                    <a:pt x="880" y="137"/>
                  </a:cubicBezTo>
                  <a:cubicBezTo>
                    <a:pt x="865" y="125"/>
                    <a:pt x="832" y="105"/>
                    <a:pt x="832" y="105"/>
                  </a:cubicBezTo>
                  <a:cubicBezTo>
                    <a:pt x="806" y="66"/>
                    <a:pt x="778" y="71"/>
                    <a:pt x="736" y="57"/>
                  </a:cubicBezTo>
                  <a:cubicBezTo>
                    <a:pt x="630" y="78"/>
                    <a:pt x="654" y="72"/>
                    <a:pt x="488" y="65"/>
                  </a:cubicBezTo>
                  <a:cubicBezTo>
                    <a:pt x="412" y="57"/>
                    <a:pt x="391" y="46"/>
                    <a:pt x="328" y="25"/>
                  </a:cubicBezTo>
                  <a:cubicBezTo>
                    <a:pt x="277" y="8"/>
                    <a:pt x="213" y="6"/>
                    <a:pt x="160" y="1"/>
                  </a:cubicBezTo>
                  <a:cubicBezTo>
                    <a:pt x="131" y="4"/>
                    <a:pt x="100" y="0"/>
                    <a:pt x="72" y="9"/>
                  </a:cubicBezTo>
                  <a:cubicBezTo>
                    <a:pt x="64" y="12"/>
                    <a:pt x="61" y="25"/>
                    <a:pt x="64" y="33"/>
                  </a:cubicBezTo>
                  <a:cubicBezTo>
                    <a:pt x="66" y="38"/>
                    <a:pt x="75" y="33"/>
                    <a:pt x="80" y="33"/>
                  </a:cubicBezTo>
                  <a:close/>
                </a:path>
              </a:pathLst>
            </a:custGeom>
            <a:noFill/>
            <a:ln w="28575" cmpd="sng">
              <a:solidFill>
                <a:srgbClr val="3399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88" name="Freeform 12"/>
            <p:cNvSpPr>
              <a:spLocks/>
            </p:cNvSpPr>
            <p:nvPr/>
          </p:nvSpPr>
          <p:spPr bwMode="auto">
            <a:xfrm>
              <a:off x="2000" y="2605"/>
              <a:ext cx="264" cy="416"/>
            </a:xfrm>
            <a:custGeom>
              <a:avLst/>
              <a:gdLst>
                <a:gd name="T0" fmla="*/ 0 w 264"/>
                <a:gd name="T1" fmla="*/ 416 h 416"/>
                <a:gd name="T2" fmla="*/ 120 w 264"/>
                <a:gd name="T3" fmla="*/ 336 h 416"/>
                <a:gd name="T4" fmla="*/ 152 w 264"/>
                <a:gd name="T5" fmla="*/ 232 h 416"/>
                <a:gd name="T6" fmla="*/ 232 w 264"/>
                <a:gd name="T7" fmla="*/ 40 h 416"/>
                <a:gd name="T8" fmla="*/ 264 w 264"/>
                <a:gd name="T9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416">
                  <a:moveTo>
                    <a:pt x="0" y="416"/>
                  </a:moveTo>
                  <a:cubicBezTo>
                    <a:pt x="46" y="401"/>
                    <a:pt x="86" y="370"/>
                    <a:pt x="120" y="336"/>
                  </a:cubicBezTo>
                  <a:cubicBezTo>
                    <a:pt x="134" y="294"/>
                    <a:pt x="147" y="282"/>
                    <a:pt x="152" y="232"/>
                  </a:cubicBezTo>
                  <a:cubicBezTo>
                    <a:pt x="159" y="157"/>
                    <a:pt x="146" y="69"/>
                    <a:pt x="232" y="40"/>
                  </a:cubicBezTo>
                  <a:cubicBezTo>
                    <a:pt x="260" y="12"/>
                    <a:pt x="251" y="26"/>
                    <a:pt x="264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89" name="Freeform 13"/>
            <p:cNvSpPr>
              <a:spLocks/>
            </p:cNvSpPr>
            <p:nvPr/>
          </p:nvSpPr>
          <p:spPr bwMode="auto">
            <a:xfrm>
              <a:off x="1920" y="2581"/>
              <a:ext cx="336" cy="96"/>
            </a:xfrm>
            <a:custGeom>
              <a:avLst/>
              <a:gdLst>
                <a:gd name="T0" fmla="*/ 0 w 336"/>
                <a:gd name="T1" fmla="*/ 96 h 96"/>
                <a:gd name="T2" fmla="*/ 144 w 336"/>
                <a:gd name="T3" fmla="*/ 72 h 96"/>
                <a:gd name="T4" fmla="*/ 312 w 336"/>
                <a:gd name="T5" fmla="*/ 24 h 96"/>
                <a:gd name="T6" fmla="*/ 336 w 33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96">
                  <a:moveTo>
                    <a:pt x="0" y="96"/>
                  </a:moveTo>
                  <a:cubicBezTo>
                    <a:pt x="48" y="84"/>
                    <a:pt x="97" y="85"/>
                    <a:pt x="144" y="72"/>
                  </a:cubicBezTo>
                  <a:cubicBezTo>
                    <a:pt x="201" y="56"/>
                    <a:pt x="253" y="36"/>
                    <a:pt x="312" y="24"/>
                  </a:cubicBezTo>
                  <a:cubicBezTo>
                    <a:pt x="320" y="16"/>
                    <a:pt x="336" y="0"/>
                    <a:pt x="336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0" name="Freeform 14"/>
            <p:cNvSpPr>
              <a:spLocks/>
            </p:cNvSpPr>
            <p:nvPr/>
          </p:nvSpPr>
          <p:spPr bwMode="auto">
            <a:xfrm>
              <a:off x="1912" y="2177"/>
              <a:ext cx="344" cy="388"/>
            </a:xfrm>
            <a:custGeom>
              <a:avLst/>
              <a:gdLst>
                <a:gd name="T0" fmla="*/ 32 w 344"/>
                <a:gd name="T1" fmla="*/ 44 h 388"/>
                <a:gd name="T2" fmla="*/ 16 w 344"/>
                <a:gd name="T3" fmla="*/ 100 h 388"/>
                <a:gd name="T4" fmla="*/ 0 w 344"/>
                <a:gd name="T5" fmla="*/ 148 h 388"/>
                <a:gd name="T6" fmla="*/ 8 w 344"/>
                <a:gd name="T7" fmla="*/ 244 h 388"/>
                <a:gd name="T8" fmla="*/ 232 w 344"/>
                <a:gd name="T9" fmla="*/ 308 h 388"/>
                <a:gd name="T10" fmla="*/ 344 w 344"/>
                <a:gd name="T11" fmla="*/ 38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" h="388">
                  <a:moveTo>
                    <a:pt x="32" y="44"/>
                  </a:moveTo>
                  <a:cubicBezTo>
                    <a:pt x="5" y="125"/>
                    <a:pt x="46" y="0"/>
                    <a:pt x="16" y="100"/>
                  </a:cubicBezTo>
                  <a:cubicBezTo>
                    <a:pt x="11" y="116"/>
                    <a:pt x="0" y="148"/>
                    <a:pt x="0" y="148"/>
                  </a:cubicBezTo>
                  <a:cubicBezTo>
                    <a:pt x="3" y="180"/>
                    <a:pt x="2" y="213"/>
                    <a:pt x="8" y="244"/>
                  </a:cubicBezTo>
                  <a:cubicBezTo>
                    <a:pt x="25" y="331"/>
                    <a:pt x="203" y="307"/>
                    <a:pt x="232" y="308"/>
                  </a:cubicBezTo>
                  <a:cubicBezTo>
                    <a:pt x="280" y="324"/>
                    <a:pt x="310" y="354"/>
                    <a:pt x="344" y="388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1" name="Freeform 15"/>
            <p:cNvSpPr>
              <a:spLocks/>
            </p:cNvSpPr>
            <p:nvPr/>
          </p:nvSpPr>
          <p:spPr bwMode="auto">
            <a:xfrm>
              <a:off x="2146" y="2181"/>
              <a:ext cx="158" cy="376"/>
            </a:xfrm>
            <a:custGeom>
              <a:avLst/>
              <a:gdLst>
                <a:gd name="T0" fmla="*/ 22 w 158"/>
                <a:gd name="T1" fmla="*/ 0 h 376"/>
                <a:gd name="T2" fmla="*/ 30 w 158"/>
                <a:gd name="T3" fmla="*/ 168 h 376"/>
                <a:gd name="T4" fmla="*/ 102 w 158"/>
                <a:gd name="T5" fmla="*/ 224 h 376"/>
                <a:gd name="T6" fmla="*/ 126 w 158"/>
                <a:gd name="T7" fmla="*/ 240 h 376"/>
                <a:gd name="T8" fmla="*/ 142 w 158"/>
                <a:gd name="T9" fmla="*/ 264 h 376"/>
                <a:gd name="T10" fmla="*/ 158 w 158"/>
                <a:gd name="T11" fmla="*/ 312 h 376"/>
                <a:gd name="T12" fmla="*/ 150 w 158"/>
                <a:gd name="T13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376">
                  <a:moveTo>
                    <a:pt x="22" y="0"/>
                  </a:moveTo>
                  <a:cubicBezTo>
                    <a:pt x="16" y="49"/>
                    <a:pt x="0" y="123"/>
                    <a:pt x="30" y="168"/>
                  </a:cubicBezTo>
                  <a:cubicBezTo>
                    <a:pt x="45" y="191"/>
                    <a:pt x="83" y="211"/>
                    <a:pt x="102" y="224"/>
                  </a:cubicBezTo>
                  <a:cubicBezTo>
                    <a:pt x="110" y="229"/>
                    <a:pt x="126" y="240"/>
                    <a:pt x="126" y="240"/>
                  </a:cubicBezTo>
                  <a:cubicBezTo>
                    <a:pt x="131" y="248"/>
                    <a:pt x="138" y="255"/>
                    <a:pt x="142" y="264"/>
                  </a:cubicBezTo>
                  <a:cubicBezTo>
                    <a:pt x="149" y="279"/>
                    <a:pt x="158" y="312"/>
                    <a:pt x="158" y="312"/>
                  </a:cubicBezTo>
                  <a:cubicBezTo>
                    <a:pt x="155" y="333"/>
                    <a:pt x="150" y="376"/>
                    <a:pt x="150" y="376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2" name="Freeform 16"/>
            <p:cNvSpPr>
              <a:spLocks/>
            </p:cNvSpPr>
            <p:nvPr/>
          </p:nvSpPr>
          <p:spPr bwMode="auto">
            <a:xfrm>
              <a:off x="2336" y="2197"/>
              <a:ext cx="296" cy="352"/>
            </a:xfrm>
            <a:custGeom>
              <a:avLst/>
              <a:gdLst>
                <a:gd name="T0" fmla="*/ 296 w 296"/>
                <a:gd name="T1" fmla="*/ 0 h 352"/>
                <a:gd name="T2" fmla="*/ 200 w 296"/>
                <a:gd name="T3" fmla="*/ 56 h 352"/>
                <a:gd name="T4" fmla="*/ 8 w 296"/>
                <a:gd name="T5" fmla="*/ 104 h 352"/>
                <a:gd name="T6" fmla="*/ 32 w 296"/>
                <a:gd name="T7" fmla="*/ 200 h 352"/>
                <a:gd name="T8" fmla="*/ 40 w 296"/>
                <a:gd name="T9" fmla="*/ 224 h 352"/>
                <a:gd name="T10" fmla="*/ 0 w 296"/>
                <a:gd name="T11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352">
                  <a:moveTo>
                    <a:pt x="296" y="0"/>
                  </a:moveTo>
                  <a:cubicBezTo>
                    <a:pt x="237" y="59"/>
                    <a:pt x="270" y="44"/>
                    <a:pt x="200" y="56"/>
                  </a:cubicBezTo>
                  <a:cubicBezTo>
                    <a:pt x="121" y="50"/>
                    <a:pt x="38" y="15"/>
                    <a:pt x="8" y="104"/>
                  </a:cubicBezTo>
                  <a:cubicBezTo>
                    <a:pt x="19" y="169"/>
                    <a:pt x="11" y="137"/>
                    <a:pt x="32" y="200"/>
                  </a:cubicBezTo>
                  <a:cubicBezTo>
                    <a:pt x="35" y="208"/>
                    <a:pt x="40" y="224"/>
                    <a:pt x="40" y="224"/>
                  </a:cubicBezTo>
                  <a:cubicBezTo>
                    <a:pt x="32" y="323"/>
                    <a:pt x="49" y="303"/>
                    <a:pt x="0" y="352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3" name="Freeform 17"/>
            <p:cNvSpPr>
              <a:spLocks/>
            </p:cNvSpPr>
            <p:nvPr/>
          </p:nvSpPr>
          <p:spPr bwMode="auto">
            <a:xfrm>
              <a:off x="2328" y="2349"/>
              <a:ext cx="392" cy="242"/>
            </a:xfrm>
            <a:custGeom>
              <a:avLst/>
              <a:gdLst>
                <a:gd name="T0" fmla="*/ 392 w 392"/>
                <a:gd name="T1" fmla="*/ 0 h 242"/>
                <a:gd name="T2" fmla="*/ 272 w 392"/>
                <a:gd name="T3" fmla="*/ 24 h 242"/>
                <a:gd name="T4" fmla="*/ 208 w 392"/>
                <a:gd name="T5" fmla="*/ 88 h 242"/>
                <a:gd name="T6" fmla="*/ 104 w 392"/>
                <a:gd name="T7" fmla="*/ 240 h 242"/>
                <a:gd name="T8" fmla="*/ 0 w 392"/>
                <a:gd name="T9" fmla="*/ 24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242">
                  <a:moveTo>
                    <a:pt x="392" y="0"/>
                  </a:moveTo>
                  <a:cubicBezTo>
                    <a:pt x="353" y="13"/>
                    <a:pt x="313" y="18"/>
                    <a:pt x="272" y="24"/>
                  </a:cubicBezTo>
                  <a:cubicBezTo>
                    <a:pt x="247" y="41"/>
                    <a:pt x="221" y="59"/>
                    <a:pt x="208" y="88"/>
                  </a:cubicBezTo>
                  <a:cubicBezTo>
                    <a:pt x="188" y="134"/>
                    <a:pt x="171" y="236"/>
                    <a:pt x="104" y="240"/>
                  </a:cubicBezTo>
                  <a:cubicBezTo>
                    <a:pt x="69" y="242"/>
                    <a:pt x="35" y="240"/>
                    <a:pt x="0" y="24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4" name="Freeform 18"/>
            <p:cNvSpPr>
              <a:spLocks/>
            </p:cNvSpPr>
            <p:nvPr/>
          </p:nvSpPr>
          <p:spPr bwMode="auto">
            <a:xfrm>
              <a:off x="2328" y="2629"/>
              <a:ext cx="416" cy="248"/>
            </a:xfrm>
            <a:custGeom>
              <a:avLst/>
              <a:gdLst>
                <a:gd name="T0" fmla="*/ 416 w 416"/>
                <a:gd name="T1" fmla="*/ 248 h 248"/>
                <a:gd name="T2" fmla="*/ 376 w 416"/>
                <a:gd name="T3" fmla="*/ 136 h 248"/>
                <a:gd name="T4" fmla="*/ 336 w 416"/>
                <a:gd name="T5" fmla="*/ 40 h 248"/>
                <a:gd name="T6" fmla="*/ 312 w 416"/>
                <a:gd name="T7" fmla="*/ 16 h 248"/>
                <a:gd name="T8" fmla="*/ 264 w 416"/>
                <a:gd name="T9" fmla="*/ 0 h 248"/>
                <a:gd name="T10" fmla="*/ 184 w 416"/>
                <a:gd name="T11" fmla="*/ 16 h 248"/>
                <a:gd name="T12" fmla="*/ 136 w 416"/>
                <a:gd name="T13" fmla="*/ 32 h 248"/>
                <a:gd name="T14" fmla="*/ 112 w 416"/>
                <a:gd name="T15" fmla="*/ 40 h 248"/>
                <a:gd name="T16" fmla="*/ 0 w 416"/>
                <a:gd name="T1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6" h="248">
                  <a:moveTo>
                    <a:pt x="416" y="248"/>
                  </a:moveTo>
                  <a:cubicBezTo>
                    <a:pt x="407" y="205"/>
                    <a:pt x="393" y="174"/>
                    <a:pt x="376" y="136"/>
                  </a:cubicBezTo>
                  <a:cubicBezTo>
                    <a:pt x="361" y="102"/>
                    <a:pt x="360" y="69"/>
                    <a:pt x="336" y="40"/>
                  </a:cubicBezTo>
                  <a:cubicBezTo>
                    <a:pt x="329" y="31"/>
                    <a:pt x="322" y="21"/>
                    <a:pt x="312" y="16"/>
                  </a:cubicBezTo>
                  <a:cubicBezTo>
                    <a:pt x="297" y="8"/>
                    <a:pt x="264" y="0"/>
                    <a:pt x="264" y="0"/>
                  </a:cubicBezTo>
                  <a:cubicBezTo>
                    <a:pt x="232" y="5"/>
                    <a:pt x="214" y="7"/>
                    <a:pt x="184" y="16"/>
                  </a:cubicBezTo>
                  <a:cubicBezTo>
                    <a:pt x="168" y="21"/>
                    <a:pt x="152" y="27"/>
                    <a:pt x="136" y="32"/>
                  </a:cubicBezTo>
                  <a:cubicBezTo>
                    <a:pt x="128" y="35"/>
                    <a:pt x="112" y="40"/>
                    <a:pt x="112" y="40"/>
                  </a:cubicBezTo>
                  <a:cubicBezTo>
                    <a:pt x="96" y="39"/>
                    <a:pt x="0" y="50"/>
                    <a:pt x="0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5" name="Freeform 19"/>
            <p:cNvSpPr>
              <a:spLocks/>
            </p:cNvSpPr>
            <p:nvPr/>
          </p:nvSpPr>
          <p:spPr bwMode="auto">
            <a:xfrm>
              <a:off x="2296" y="2637"/>
              <a:ext cx="368" cy="328"/>
            </a:xfrm>
            <a:custGeom>
              <a:avLst/>
              <a:gdLst>
                <a:gd name="T0" fmla="*/ 368 w 368"/>
                <a:gd name="T1" fmla="*/ 328 h 328"/>
                <a:gd name="T2" fmla="*/ 0 w 368"/>
                <a:gd name="T3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68" h="328">
                  <a:moveTo>
                    <a:pt x="368" y="328"/>
                  </a:moveTo>
                  <a:cubicBezTo>
                    <a:pt x="198" y="300"/>
                    <a:pt x="0" y="194"/>
                    <a:pt x="0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6" name="Freeform 20"/>
            <p:cNvSpPr>
              <a:spLocks/>
            </p:cNvSpPr>
            <p:nvPr/>
          </p:nvSpPr>
          <p:spPr bwMode="auto">
            <a:xfrm>
              <a:off x="2880" y="2216"/>
              <a:ext cx="344" cy="333"/>
            </a:xfrm>
            <a:custGeom>
              <a:avLst/>
              <a:gdLst>
                <a:gd name="T0" fmla="*/ 0 w 344"/>
                <a:gd name="T1" fmla="*/ 13 h 333"/>
                <a:gd name="T2" fmla="*/ 104 w 344"/>
                <a:gd name="T3" fmla="*/ 29 h 333"/>
                <a:gd name="T4" fmla="*/ 296 w 344"/>
                <a:gd name="T5" fmla="*/ 189 h 333"/>
                <a:gd name="T6" fmla="*/ 336 w 344"/>
                <a:gd name="T7" fmla="*/ 285 h 333"/>
                <a:gd name="T8" fmla="*/ 344 w 344"/>
                <a:gd name="T9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333">
                  <a:moveTo>
                    <a:pt x="0" y="13"/>
                  </a:moveTo>
                  <a:cubicBezTo>
                    <a:pt x="39" y="0"/>
                    <a:pt x="65" y="16"/>
                    <a:pt x="104" y="29"/>
                  </a:cubicBezTo>
                  <a:cubicBezTo>
                    <a:pt x="184" y="56"/>
                    <a:pt x="238" y="131"/>
                    <a:pt x="296" y="189"/>
                  </a:cubicBezTo>
                  <a:cubicBezTo>
                    <a:pt x="321" y="214"/>
                    <a:pt x="325" y="253"/>
                    <a:pt x="336" y="285"/>
                  </a:cubicBezTo>
                  <a:cubicBezTo>
                    <a:pt x="341" y="300"/>
                    <a:pt x="344" y="333"/>
                    <a:pt x="344" y="333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7" name="Freeform 21"/>
            <p:cNvSpPr>
              <a:spLocks/>
            </p:cNvSpPr>
            <p:nvPr/>
          </p:nvSpPr>
          <p:spPr bwMode="auto">
            <a:xfrm>
              <a:off x="2992" y="2157"/>
              <a:ext cx="358" cy="400"/>
            </a:xfrm>
            <a:custGeom>
              <a:avLst/>
              <a:gdLst>
                <a:gd name="T0" fmla="*/ 0 w 358"/>
                <a:gd name="T1" fmla="*/ 0 h 400"/>
                <a:gd name="T2" fmla="*/ 168 w 358"/>
                <a:gd name="T3" fmla="*/ 88 h 400"/>
                <a:gd name="T4" fmla="*/ 216 w 358"/>
                <a:gd name="T5" fmla="*/ 112 h 400"/>
                <a:gd name="T6" fmla="*/ 264 w 358"/>
                <a:gd name="T7" fmla="*/ 152 h 400"/>
                <a:gd name="T8" fmla="*/ 336 w 358"/>
                <a:gd name="T9" fmla="*/ 272 h 400"/>
                <a:gd name="T10" fmla="*/ 272 w 358"/>
                <a:gd name="T11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400">
                  <a:moveTo>
                    <a:pt x="0" y="0"/>
                  </a:moveTo>
                  <a:cubicBezTo>
                    <a:pt x="54" y="40"/>
                    <a:pt x="109" y="58"/>
                    <a:pt x="168" y="88"/>
                  </a:cubicBezTo>
                  <a:cubicBezTo>
                    <a:pt x="230" y="119"/>
                    <a:pt x="156" y="92"/>
                    <a:pt x="216" y="112"/>
                  </a:cubicBezTo>
                  <a:cubicBezTo>
                    <a:pt x="231" y="127"/>
                    <a:pt x="250" y="136"/>
                    <a:pt x="264" y="152"/>
                  </a:cubicBezTo>
                  <a:cubicBezTo>
                    <a:pt x="297" y="190"/>
                    <a:pt x="309" y="232"/>
                    <a:pt x="336" y="272"/>
                  </a:cubicBezTo>
                  <a:cubicBezTo>
                    <a:pt x="358" y="358"/>
                    <a:pt x="337" y="367"/>
                    <a:pt x="272" y="40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8" name="Freeform 22"/>
            <p:cNvSpPr>
              <a:spLocks/>
            </p:cNvSpPr>
            <p:nvPr/>
          </p:nvSpPr>
          <p:spPr bwMode="auto">
            <a:xfrm>
              <a:off x="3232" y="2205"/>
              <a:ext cx="312" cy="368"/>
            </a:xfrm>
            <a:custGeom>
              <a:avLst/>
              <a:gdLst>
                <a:gd name="T0" fmla="*/ 312 w 312"/>
                <a:gd name="T1" fmla="*/ 0 h 368"/>
                <a:gd name="T2" fmla="*/ 216 w 312"/>
                <a:gd name="T3" fmla="*/ 208 h 368"/>
                <a:gd name="T4" fmla="*/ 168 w 312"/>
                <a:gd name="T5" fmla="*/ 304 h 368"/>
                <a:gd name="T6" fmla="*/ 0 w 312"/>
                <a:gd name="T7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368">
                  <a:moveTo>
                    <a:pt x="312" y="0"/>
                  </a:moveTo>
                  <a:cubicBezTo>
                    <a:pt x="298" y="82"/>
                    <a:pt x="269" y="145"/>
                    <a:pt x="216" y="208"/>
                  </a:cubicBezTo>
                  <a:cubicBezTo>
                    <a:pt x="192" y="236"/>
                    <a:pt x="196" y="279"/>
                    <a:pt x="168" y="304"/>
                  </a:cubicBezTo>
                  <a:cubicBezTo>
                    <a:pt x="130" y="337"/>
                    <a:pt x="49" y="368"/>
                    <a:pt x="0" y="368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9" name="Freeform 23"/>
            <p:cNvSpPr>
              <a:spLocks/>
            </p:cNvSpPr>
            <p:nvPr/>
          </p:nvSpPr>
          <p:spPr bwMode="auto">
            <a:xfrm>
              <a:off x="3224" y="2592"/>
              <a:ext cx="512" cy="181"/>
            </a:xfrm>
            <a:custGeom>
              <a:avLst/>
              <a:gdLst>
                <a:gd name="T0" fmla="*/ 512 w 512"/>
                <a:gd name="T1" fmla="*/ 181 h 181"/>
                <a:gd name="T2" fmla="*/ 408 w 512"/>
                <a:gd name="T3" fmla="*/ 69 h 181"/>
                <a:gd name="T4" fmla="*/ 312 w 512"/>
                <a:gd name="T5" fmla="*/ 29 h 181"/>
                <a:gd name="T6" fmla="*/ 0 w 512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181">
                  <a:moveTo>
                    <a:pt x="512" y="181"/>
                  </a:moveTo>
                  <a:cubicBezTo>
                    <a:pt x="475" y="156"/>
                    <a:pt x="452" y="84"/>
                    <a:pt x="408" y="69"/>
                  </a:cubicBezTo>
                  <a:cubicBezTo>
                    <a:pt x="374" y="58"/>
                    <a:pt x="347" y="41"/>
                    <a:pt x="312" y="29"/>
                  </a:cubicBezTo>
                  <a:cubicBezTo>
                    <a:pt x="224" y="0"/>
                    <a:pt x="92" y="5"/>
                    <a:pt x="0" y="5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600" name="Freeform 24"/>
            <p:cNvSpPr>
              <a:spLocks/>
            </p:cNvSpPr>
            <p:nvPr/>
          </p:nvSpPr>
          <p:spPr bwMode="auto">
            <a:xfrm>
              <a:off x="3184" y="2612"/>
              <a:ext cx="480" cy="449"/>
            </a:xfrm>
            <a:custGeom>
              <a:avLst/>
              <a:gdLst>
                <a:gd name="T0" fmla="*/ 464 w 480"/>
                <a:gd name="T1" fmla="*/ 449 h 449"/>
                <a:gd name="T2" fmla="*/ 400 w 480"/>
                <a:gd name="T3" fmla="*/ 353 h 449"/>
                <a:gd name="T4" fmla="*/ 160 w 480"/>
                <a:gd name="T5" fmla="*/ 169 h 449"/>
                <a:gd name="T6" fmla="*/ 144 w 480"/>
                <a:gd name="T7" fmla="*/ 105 h 449"/>
                <a:gd name="T8" fmla="*/ 0 w 480"/>
                <a:gd name="T9" fmla="*/ 17 h 449"/>
                <a:gd name="T10" fmla="*/ 32 w 480"/>
                <a:gd name="T11" fmla="*/ 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0" h="449">
                  <a:moveTo>
                    <a:pt x="464" y="449"/>
                  </a:moveTo>
                  <a:cubicBezTo>
                    <a:pt x="480" y="402"/>
                    <a:pt x="436" y="378"/>
                    <a:pt x="400" y="353"/>
                  </a:cubicBezTo>
                  <a:cubicBezTo>
                    <a:pt x="316" y="294"/>
                    <a:pt x="220" y="259"/>
                    <a:pt x="160" y="169"/>
                  </a:cubicBezTo>
                  <a:cubicBezTo>
                    <a:pt x="159" y="163"/>
                    <a:pt x="151" y="116"/>
                    <a:pt x="144" y="105"/>
                  </a:cubicBezTo>
                  <a:cubicBezTo>
                    <a:pt x="113" y="58"/>
                    <a:pt x="44" y="47"/>
                    <a:pt x="0" y="17"/>
                  </a:cubicBezTo>
                  <a:cubicBezTo>
                    <a:pt x="26" y="0"/>
                    <a:pt x="14" y="1"/>
                    <a:pt x="32" y="1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601" name="Freeform 25"/>
            <p:cNvSpPr>
              <a:spLocks/>
            </p:cNvSpPr>
            <p:nvPr/>
          </p:nvSpPr>
          <p:spPr bwMode="auto">
            <a:xfrm>
              <a:off x="2896" y="2597"/>
              <a:ext cx="280" cy="488"/>
            </a:xfrm>
            <a:custGeom>
              <a:avLst/>
              <a:gdLst>
                <a:gd name="T0" fmla="*/ 0 w 280"/>
                <a:gd name="T1" fmla="*/ 488 h 488"/>
                <a:gd name="T2" fmla="*/ 112 w 280"/>
                <a:gd name="T3" fmla="*/ 256 h 488"/>
                <a:gd name="T4" fmla="*/ 112 w 280"/>
                <a:gd name="T5" fmla="*/ 168 h 488"/>
                <a:gd name="T6" fmla="*/ 256 w 280"/>
                <a:gd name="T7" fmla="*/ 40 h 488"/>
                <a:gd name="T8" fmla="*/ 280 w 280"/>
                <a:gd name="T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488">
                  <a:moveTo>
                    <a:pt x="0" y="488"/>
                  </a:moveTo>
                  <a:cubicBezTo>
                    <a:pt x="74" y="414"/>
                    <a:pt x="99" y="362"/>
                    <a:pt x="112" y="256"/>
                  </a:cubicBezTo>
                  <a:cubicBezTo>
                    <a:pt x="105" y="216"/>
                    <a:pt x="98" y="206"/>
                    <a:pt x="112" y="168"/>
                  </a:cubicBezTo>
                  <a:cubicBezTo>
                    <a:pt x="127" y="127"/>
                    <a:pt x="219" y="65"/>
                    <a:pt x="256" y="40"/>
                  </a:cubicBezTo>
                  <a:cubicBezTo>
                    <a:pt x="275" y="11"/>
                    <a:pt x="268" y="25"/>
                    <a:pt x="280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602" name="Freeform 26"/>
            <p:cNvSpPr>
              <a:spLocks/>
            </p:cNvSpPr>
            <p:nvPr/>
          </p:nvSpPr>
          <p:spPr bwMode="auto">
            <a:xfrm>
              <a:off x="2835" y="2581"/>
              <a:ext cx="341" cy="19"/>
            </a:xfrm>
            <a:custGeom>
              <a:avLst/>
              <a:gdLst>
                <a:gd name="T0" fmla="*/ 37 w 341"/>
                <a:gd name="T1" fmla="*/ 0 h 19"/>
                <a:gd name="T2" fmla="*/ 189 w 341"/>
                <a:gd name="T3" fmla="*/ 0 h 19"/>
                <a:gd name="T4" fmla="*/ 341 w 341"/>
                <a:gd name="T5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1" h="19">
                  <a:moveTo>
                    <a:pt x="37" y="0"/>
                  </a:moveTo>
                  <a:cubicBezTo>
                    <a:pt x="188" y="19"/>
                    <a:pt x="0" y="0"/>
                    <a:pt x="189" y="0"/>
                  </a:cubicBezTo>
                  <a:cubicBezTo>
                    <a:pt x="240" y="0"/>
                    <a:pt x="290" y="8"/>
                    <a:pt x="341" y="8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60609" name="Rectangle 3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58180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Non-maximum suppression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non-maximum suppression such as mean shift to find the modes.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71800"/>
            <a:ext cx="350520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971800"/>
            <a:ext cx="342900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3775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Re-implement </a:t>
            </a:r>
            <a:r>
              <a:rPr lang="en-US" dirty="0" err="1" smtClean="0"/>
              <a:t>Dalal‘s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Spatial Selective Method</a:t>
            </a:r>
          </a:p>
          <a:p>
            <a:r>
              <a:rPr lang="en-US" dirty="0" smtClean="0"/>
              <a:t>Multi-Level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71498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 Automobile Driver , </a:t>
            </a:r>
            <a:r>
              <a:rPr lang="en-US" dirty="0" smtClean="0"/>
              <a:t>or smart camera in general.</a:t>
            </a:r>
          </a:p>
          <a:p>
            <a:r>
              <a:rPr lang="en-US" dirty="0" smtClean="0"/>
              <a:t>Build a software to </a:t>
            </a:r>
            <a:r>
              <a:rPr lang="en-US" dirty="0"/>
              <a:t>categorize </a:t>
            </a:r>
            <a:r>
              <a:rPr lang="en-US" dirty="0" smtClean="0"/>
              <a:t>personal </a:t>
            </a:r>
            <a:r>
              <a:rPr lang="en-US" dirty="0"/>
              <a:t>album images to proper </a:t>
            </a:r>
            <a:r>
              <a:rPr lang="en-US" dirty="0" smtClean="0"/>
              <a:t>catalogue.</a:t>
            </a:r>
          </a:p>
          <a:p>
            <a:r>
              <a:rPr lang="en-US" dirty="0"/>
              <a:t> </a:t>
            </a:r>
            <a:r>
              <a:rPr lang="en-US" dirty="0" smtClean="0"/>
              <a:t>Video tracking smart </a:t>
            </a:r>
            <a:r>
              <a:rPr lang="en-US" dirty="0" smtClean="0"/>
              <a:t>surveillance.</a:t>
            </a:r>
            <a:endParaRPr lang="en-US" dirty="0" smtClean="0"/>
          </a:p>
          <a:p>
            <a:r>
              <a:rPr lang="en-US" dirty="0" smtClean="0"/>
              <a:t>Action </a:t>
            </a:r>
            <a:r>
              <a:rPr lang="en-US" dirty="0" smtClean="0"/>
              <a:t>recognition.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2776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of </a:t>
            </a:r>
            <a:r>
              <a:rPr lang="en-US" dirty="0" smtClean="0"/>
              <a:t>re-implementation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5601" y="1709459"/>
            <a:ext cx="5172797" cy="39820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431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24863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Spatial Selective Method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61722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565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Length </a:t>
            </a:r>
            <a:r>
              <a:rPr lang="en-US" dirty="0" err="1" smtClean="0"/>
              <a:t>v.s</a:t>
            </a:r>
            <a:r>
              <a:rPr lang="en-US" dirty="0" smtClean="0"/>
              <a:t> Speed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661250"/>
              </p:ext>
            </p:extLst>
          </p:nvPr>
        </p:nvGraphicFramePr>
        <p:xfrm>
          <a:off x="457200" y="1752600"/>
          <a:ext cx="7391400" cy="3992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29200" y="5943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A:B </a:t>
            </a:r>
            <a:r>
              <a:rPr lang="en-US" dirty="0" smtClean="0">
                <a:sym typeface="Wingdings" pitchFamily="2" charset="2"/>
              </a:rPr>
              <a:t> Deleted cell(s): Overlap cell(s)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437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34</a:t>
            </a:fld>
            <a:endParaRPr kumimoji="0" lang="en-US" dirty="0"/>
          </a:p>
        </p:txBody>
      </p:sp>
      <p:pic>
        <p:nvPicPr>
          <p:cNvPr id="5" name="Content Placeholder 4" descr="H:\thesis\old\crop001533_meanshift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4114800" cy="3919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:\thesis\new\crop001533_meanshif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6" y="1152528"/>
            <a:ext cx="3910014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995487" y="5338107"/>
            <a:ext cx="1321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Original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867400" y="5338107"/>
            <a:ext cx="2250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Re-implement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5887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Multi-Level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5715000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2188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Result(</a:t>
            </a:r>
            <a:r>
              <a:rPr lang="en-US" dirty="0" err="1" smtClean="0"/>
              <a:t>cont</a:t>
            </a:r>
            <a:r>
              <a:rPr lang="en-US" dirty="0" smtClean="0"/>
              <a:t>…)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6075" y="1714748"/>
            <a:ext cx="5191850" cy="397142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36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3743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vector length </a:t>
            </a:r>
            <a:r>
              <a:rPr lang="en-US" dirty="0" err="1" smtClean="0"/>
              <a:t>v.s</a:t>
            </a:r>
            <a:r>
              <a:rPr lang="en-US" dirty="0" smtClean="0"/>
              <a:t> time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37</a:t>
            </a:fld>
            <a:endParaRPr kumimoji="0"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134608"/>
              </p:ext>
            </p:extLst>
          </p:nvPr>
        </p:nvGraphicFramePr>
        <p:xfrm>
          <a:off x="685800" y="1066800"/>
          <a:ext cx="7924800" cy="517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948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38</a:t>
            </a:fld>
            <a:endParaRPr kumimoji="0" lang="en-US" dirty="0"/>
          </a:p>
        </p:txBody>
      </p:sp>
      <p:pic>
        <p:nvPicPr>
          <p:cNvPr id="5" name="Content Placeholder 4" descr="H:\thesis\old\crop001604_meanshift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4114800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:\thesis\new\crop001604_meanshif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143000"/>
            <a:ext cx="40386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905000" y="5334000"/>
            <a:ext cx="1491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Original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998143" y="5333999"/>
            <a:ext cx="1980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Multi-level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06523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612817"/>
              </p:ext>
            </p:extLst>
          </p:nvPr>
        </p:nvGraphicFramePr>
        <p:xfrm>
          <a:off x="457200" y="1600200"/>
          <a:ext cx="33528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/>
              </a:tblGrid>
              <a:tr h="137160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INRIA pedestrian dataset</a:t>
                      </a:r>
                      <a:endParaRPr lang="en-US" sz="2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655618"/>
            <a:ext cx="4724400" cy="3678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602860"/>
              </p:ext>
            </p:extLst>
          </p:nvPr>
        </p:nvGraphicFramePr>
        <p:xfrm>
          <a:off x="457200" y="2971801"/>
          <a:ext cx="3352800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/>
              </a:tblGrid>
              <a:tr h="1189869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Train:</a:t>
                      </a:r>
                    </a:p>
                    <a:p>
                      <a:r>
                        <a:rPr lang="en-US" sz="2200" dirty="0" smtClean="0"/>
                        <a:t>1208 positive windows</a:t>
                      </a:r>
                    </a:p>
                    <a:p>
                      <a:r>
                        <a:rPr lang="en-US" sz="2200" dirty="0" smtClean="0"/>
                        <a:t>1218 negative images</a:t>
                      </a:r>
                      <a:endParaRPr lang="en-US" sz="2200" dirty="0"/>
                    </a:p>
                  </a:txBody>
                  <a:tcPr/>
                </a:tc>
              </a:tr>
              <a:tr h="1172331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Test:</a:t>
                      </a:r>
                    </a:p>
                    <a:p>
                      <a:r>
                        <a:rPr lang="en-US" sz="2200" dirty="0" smtClean="0"/>
                        <a:t>566 positive windows</a:t>
                      </a:r>
                    </a:p>
                    <a:p>
                      <a:r>
                        <a:rPr lang="en-US" sz="2200" dirty="0" smtClean="0"/>
                        <a:t>453 negative images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3806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6325"/>
            <a:ext cx="6172200" cy="5248275"/>
          </a:xfrm>
        </p:spPr>
        <p:txBody>
          <a:bodyPr/>
          <a:lstStyle/>
          <a:p>
            <a:r>
              <a:rPr lang="en-US" dirty="0" smtClean="0"/>
              <a:t>Huge variation in intra-class.</a:t>
            </a:r>
          </a:p>
          <a:p>
            <a:r>
              <a:rPr lang="en-US" dirty="0" smtClean="0"/>
              <a:t>Variable appearance and clothing.</a:t>
            </a:r>
          </a:p>
          <a:p>
            <a:r>
              <a:rPr lang="en-US" dirty="0" smtClean="0"/>
              <a:t>Complex background.</a:t>
            </a:r>
          </a:p>
          <a:p>
            <a:r>
              <a:rPr lang="en-US" dirty="0" smtClean="0"/>
              <a:t>Non-constraints illumination.</a:t>
            </a:r>
          </a:p>
          <a:p>
            <a:r>
              <a:rPr lang="en-US" dirty="0" smtClean="0"/>
              <a:t>Occlusions, different scales.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055" y="990600"/>
            <a:ext cx="2143125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055" y="2667000"/>
            <a:ext cx="214312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419600"/>
            <a:ext cx="215265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7164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Successfully re-implement HOG descriptor.</a:t>
            </a:r>
          </a:p>
          <a:p>
            <a:r>
              <a:rPr lang="en-US" dirty="0" smtClean="0"/>
              <a:t>Propose the Spatial Selective Approach which take advantages of less informative center region of image window.</a:t>
            </a:r>
          </a:p>
          <a:p>
            <a:r>
              <a:rPr lang="en-US" dirty="0" smtClean="0"/>
              <a:t>Multi-level has more information about shape and contour of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40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998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Non-uniform grid of points.</a:t>
            </a:r>
          </a:p>
          <a:p>
            <a:r>
              <a:rPr lang="en-US" dirty="0" smtClean="0"/>
              <a:t>Combination of Spatial Selective and Multi-level approach.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41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5146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Non-uniform grid of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1676400"/>
            <a:ext cx="6848475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42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26288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 N.  </a:t>
            </a:r>
            <a:r>
              <a:rPr lang="en-US" dirty="0" err="1" smtClean="0"/>
              <a:t>Dalal</a:t>
            </a:r>
            <a:r>
              <a:rPr lang="en-US" dirty="0" smtClean="0"/>
              <a:t>  and  B.  </a:t>
            </a:r>
            <a:r>
              <a:rPr lang="en-US" dirty="0" err="1" smtClean="0"/>
              <a:t>Triggs</a:t>
            </a:r>
            <a:r>
              <a:rPr lang="en-US" dirty="0" smtClean="0"/>
              <a:t>,  “Histograms  of  oriented  gradients  for human  detection,”  in  IEEE  Conference  on  Computer  Vision  and Pattern Recognition, 2005.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Subhransu</a:t>
            </a:r>
            <a:r>
              <a:rPr lang="en-US" dirty="0" smtClean="0"/>
              <a:t>  </a:t>
            </a:r>
            <a:r>
              <a:rPr lang="en-US" dirty="0" err="1" smtClean="0"/>
              <a:t>Maji</a:t>
            </a:r>
            <a:r>
              <a:rPr lang="en-US" dirty="0" smtClean="0"/>
              <a:t>  et  al.  Classification  using  Intersection  Kernel  Support Vector   Machines   is   Efficient.   IEEE   Computer   Vision   and   Pattern Recognition 2008</a:t>
            </a:r>
          </a:p>
          <a:p>
            <a:r>
              <a:rPr lang="en-US" dirty="0" smtClean="0"/>
              <a:t> C. Harris and M. Stephens.  A combined corner and edge detector.  In </a:t>
            </a:r>
            <a:r>
              <a:rPr lang="en-US" dirty="0" err="1" smtClean="0"/>
              <a:t>Alvey</a:t>
            </a:r>
            <a:r>
              <a:rPr lang="en-US" dirty="0"/>
              <a:t> </a:t>
            </a:r>
            <a:r>
              <a:rPr lang="en-US" dirty="0" smtClean="0"/>
              <a:t>Vision Conference, pages 147–151, 1988.</a:t>
            </a:r>
          </a:p>
          <a:p>
            <a:r>
              <a:rPr lang="en-US" dirty="0" smtClean="0"/>
              <a:t> D.  G.  Lowe.    Distinctive  image  features  from  scale-invariant  </a:t>
            </a:r>
            <a:r>
              <a:rPr lang="en-US" dirty="0" err="1" smtClean="0"/>
              <a:t>keypoints</a:t>
            </a:r>
            <a:r>
              <a:rPr lang="en-US" dirty="0" smtClean="0"/>
              <a:t>. </a:t>
            </a:r>
            <a:r>
              <a:rPr lang="en-US" smtClean="0"/>
              <a:t>International </a:t>
            </a:r>
            <a:r>
              <a:rPr lang="en-US" dirty="0" smtClean="0"/>
              <a:t>Journal of Computer Vision, 60(2):91–110, 2004.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43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Existing approaches.</a:t>
            </a:r>
            <a:endParaRPr lang="en-US" dirty="0" smtClean="0"/>
          </a:p>
          <a:p>
            <a:r>
              <a:rPr lang="en-US" dirty="0" smtClean="0"/>
              <a:t>Motivation.</a:t>
            </a:r>
          </a:p>
          <a:p>
            <a:r>
              <a:rPr lang="en-US" dirty="0" smtClean="0"/>
              <a:t>Overview of methodology.</a:t>
            </a:r>
          </a:p>
          <a:p>
            <a:pPr lvl="1"/>
            <a:r>
              <a:rPr lang="en-US" dirty="0" smtClean="0"/>
              <a:t>Learning phase</a:t>
            </a:r>
            <a:endParaRPr lang="en-US" dirty="0"/>
          </a:p>
          <a:p>
            <a:pPr lvl="1"/>
            <a:r>
              <a:rPr lang="en-US" dirty="0" smtClean="0"/>
              <a:t>Detection</a:t>
            </a:r>
          </a:p>
          <a:p>
            <a:r>
              <a:rPr lang="en-US" dirty="0" smtClean="0"/>
              <a:t>Our contributions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Spatial selective approach</a:t>
            </a:r>
            <a:endParaRPr lang="en-US" dirty="0"/>
          </a:p>
          <a:p>
            <a:pPr lvl="1"/>
            <a:r>
              <a:rPr lang="en-US" dirty="0"/>
              <a:t>Multi-level based approach</a:t>
            </a:r>
          </a:p>
          <a:p>
            <a:r>
              <a:rPr lang="en-US" dirty="0" smtClean="0"/>
              <a:t>Fusion Algorithm</a:t>
            </a:r>
            <a:endParaRPr lang="en-US" dirty="0" smtClean="0"/>
          </a:p>
          <a:p>
            <a:r>
              <a:rPr lang="en-US" dirty="0" smtClean="0"/>
              <a:t>Conclusions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Reference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0647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Haar</a:t>
            </a:r>
            <a:r>
              <a:rPr lang="en-US" dirty="0"/>
              <a:t> wavelets + </a:t>
            </a:r>
            <a:r>
              <a:rPr lang="en-US" dirty="0" smtClean="0"/>
              <a:t>SVM: </a:t>
            </a:r>
            <a:r>
              <a:rPr lang="en-US" dirty="0" err="1" smtClean="0"/>
              <a:t>Papageorgiou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dirty="0" err="1"/>
              <a:t>Poggio</a:t>
            </a:r>
            <a:r>
              <a:rPr lang="en-US" dirty="0"/>
              <a:t>, 2000; Mohan et al </a:t>
            </a:r>
            <a:r>
              <a:rPr lang="en-US" dirty="0" smtClean="0"/>
              <a:t>2000</a:t>
            </a:r>
          </a:p>
          <a:p>
            <a:r>
              <a:rPr lang="en-US" dirty="0"/>
              <a:t>Rectangular differential features + </a:t>
            </a:r>
            <a:r>
              <a:rPr lang="en-US" dirty="0" err="1" smtClean="0"/>
              <a:t>adaBoost</a:t>
            </a:r>
            <a:r>
              <a:rPr lang="en-US" dirty="0" smtClean="0"/>
              <a:t>: Viola </a:t>
            </a:r>
            <a:r>
              <a:rPr lang="en-US" dirty="0"/>
              <a:t>&amp; Jones, </a:t>
            </a:r>
            <a:r>
              <a:rPr lang="en-US" dirty="0" smtClean="0"/>
              <a:t>2001</a:t>
            </a:r>
          </a:p>
          <a:p>
            <a:r>
              <a:rPr lang="en-US" dirty="0"/>
              <a:t>Model based </a:t>
            </a:r>
            <a:r>
              <a:rPr lang="en-US" dirty="0" smtClean="0"/>
              <a:t>methods: </a:t>
            </a:r>
            <a:r>
              <a:rPr lang="en-US" dirty="0" err="1" smtClean="0"/>
              <a:t>Felzenszwalb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dirty="0" err="1"/>
              <a:t>Huttenlocher</a:t>
            </a:r>
            <a:r>
              <a:rPr lang="en-US" dirty="0"/>
              <a:t>, 2000;  </a:t>
            </a:r>
            <a:r>
              <a:rPr lang="en-US" dirty="0" err="1" smtClean="0"/>
              <a:t>Loffe</a:t>
            </a:r>
            <a:r>
              <a:rPr lang="en-US" dirty="0" smtClean="0"/>
              <a:t> </a:t>
            </a:r>
            <a:r>
              <a:rPr lang="en-US" dirty="0"/>
              <a:t>&amp; Forsyth, </a:t>
            </a:r>
            <a:r>
              <a:rPr lang="en-US" dirty="0" smtClean="0"/>
              <a:t>1999</a:t>
            </a:r>
          </a:p>
          <a:p>
            <a:r>
              <a:rPr lang="en-US" dirty="0"/>
              <a:t> Lowe, 1999 (SIFT</a:t>
            </a:r>
            <a:r>
              <a:rPr lang="en-US" dirty="0" smtClean="0"/>
              <a:t>).</a:t>
            </a:r>
          </a:p>
          <a:p>
            <a:r>
              <a:rPr lang="en-US" dirty="0" smtClean="0"/>
              <a:t>LBP, HOG,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6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629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7047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 of choosing HOG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blob structure based methods </a:t>
            </a:r>
            <a:r>
              <a:rPr lang="en-US" dirty="0" smtClean="0"/>
              <a:t>have fail</a:t>
            </a:r>
            <a:r>
              <a:rPr lang="en-US" dirty="0" smtClean="0"/>
              <a:t> </a:t>
            </a:r>
            <a:r>
              <a:rPr lang="en-US" dirty="0" smtClean="0"/>
              <a:t>to object detection problem</a:t>
            </a:r>
            <a:r>
              <a:rPr lang="en-US" dirty="0" smtClean="0"/>
              <a:t>.</a:t>
            </a:r>
          </a:p>
          <a:p>
            <a:r>
              <a:rPr lang="en-US" dirty="0"/>
              <a:t>Object detection methods via edge detection are </a:t>
            </a:r>
            <a:r>
              <a:rPr lang="en-US" dirty="0" smtClean="0"/>
              <a:t>unreliable.</a:t>
            </a:r>
            <a:endParaRPr lang="en-US" dirty="0" smtClean="0"/>
          </a:p>
          <a:p>
            <a:r>
              <a:rPr lang="en-US" dirty="0" smtClean="0"/>
              <a:t>Use the advantage of rigid shape of object.</a:t>
            </a:r>
          </a:p>
          <a:p>
            <a:r>
              <a:rPr lang="en-US" strike="sngStrike" dirty="0" smtClean="0"/>
              <a:t>Low complexity and fast running time.</a:t>
            </a:r>
          </a:p>
          <a:p>
            <a:r>
              <a:rPr lang="en-US" strike="sngStrike" dirty="0" smtClean="0"/>
              <a:t>Has a good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05899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Re-implement HOG-based pedestrian detector.</a:t>
            </a:r>
          </a:p>
          <a:p>
            <a:r>
              <a:rPr lang="en-US" dirty="0" smtClean="0"/>
              <a:t>Spatial Selective Method.</a:t>
            </a:r>
          </a:p>
          <a:p>
            <a:r>
              <a:rPr lang="en-US" dirty="0" smtClean="0"/>
              <a:t>Multi-level Method.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6460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34TGp_report_diagram">
  <a:themeElements>
    <a:clrScheme name="134TGp_report_diagram 2">
      <a:dk1>
        <a:srgbClr val="23387D"/>
      </a:dk1>
      <a:lt1>
        <a:srgbClr val="FFFFFF"/>
      </a:lt1>
      <a:dk2>
        <a:srgbClr val="1A3D97"/>
      </a:dk2>
      <a:lt2>
        <a:srgbClr val="DDDDDD"/>
      </a:lt2>
      <a:accent1>
        <a:srgbClr val="4972BB"/>
      </a:accent1>
      <a:accent2>
        <a:srgbClr val="6A99D8"/>
      </a:accent2>
      <a:accent3>
        <a:srgbClr val="FFFFFF"/>
      </a:accent3>
      <a:accent4>
        <a:srgbClr val="1C2E6A"/>
      </a:accent4>
      <a:accent5>
        <a:srgbClr val="B1BCDA"/>
      </a:accent5>
      <a:accent6>
        <a:srgbClr val="5F8AC4"/>
      </a:accent6>
      <a:hlink>
        <a:srgbClr val="96B1E6"/>
      </a:hlink>
      <a:folHlink>
        <a:srgbClr val="99C25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34TGp_report_diagram 1">
        <a:dk1>
          <a:srgbClr val="1D4940"/>
        </a:dk1>
        <a:lt1>
          <a:srgbClr val="FFFFFF"/>
        </a:lt1>
        <a:dk2>
          <a:srgbClr val="3F716F"/>
        </a:dk2>
        <a:lt2>
          <a:srgbClr val="DDDDDD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4TGp_report_diagram 2">
        <a:dk1>
          <a:srgbClr val="23387D"/>
        </a:dk1>
        <a:lt1>
          <a:srgbClr val="FFFFFF"/>
        </a:lt1>
        <a:dk2>
          <a:srgbClr val="1A3D97"/>
        </a:dk2>
        <a:lt2>
          <a:srgbClr val="DDDDDD"/>
        </a:lt2>
        <a:accent1>
          <a:srgbClr val="4972BB"/>
        </a:accent1>
        <a:accent2>
          <a:srgbClr val="6A99D8"/>
        </a:accent2>
        <a:accent3>
          <a:srgbClr val="FFFFFF"/>
        </a:accent3>
        <a:accent4>
          <a:srgbClr val="1C2E6A"/>
        </a:accent4>
        <a:accent5>
          <a:srgbClr val="B1BCDA"/>
        </a:accent5>
        <a:accent6>
          <a:srgbClr val="5F8AC4"/>
        </a:accent6>
        <a:hlink>
          <a:srgbClr val="96B1E6"/>
        </a:hlink>
        <a:folHlink>
          <a:srgbClr val="99C25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4TGp_report_diagram 3">
        <a:dk1>
          <a:srgbClr val="23387D"/>
        </a:dk1>
        <a:lt1>
          <a:srgbClr val="FFFFFF"/>
        </a:lt1>
        <a:dk2>
          <a:srgbClr val="1A3D97"/>
        </a:dk2>
        <a:lt2>
          <a:srgbClr val="DDDDDD"/>
        </a:lt2>
        <a:accent1>
          <a:srgbClr val="6E51A7"/>
        </a:accent1>
        <a:accent2>
          <a:srgbClr val="8C8EE0"/>
        </a:accent2>
        <a:accent3>
          <a:srgbClr val="FFFFFF"/>
        </a:accent3>
        <a:accent4>
          <a:srgbClr val="1C2E6A"/>
        </a:accent4>
        <a:accent5>
          <a:srgbClr val="BAB3D0"/>
        </a:accent5>
        <a:accent6>
          <a:srgbClr val="7E80CB"/>
        </a:accent6>
        <a:hlink>
          <a:srgbClr val="96B1E6"/>
        </a:hlink>
        <a:folHlink>
          <a:srgbClr val="7BB32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cdb2004134l</Template>
  <TotalTime>10234</TotalTime>
  <Words>831</Words>
  <Application>Microsoft Office PowerPoint</Application>
  <PresentationFormat>On-screen Show (4:3)</PresentationFormat>
  <Paragraphs>239</Paragraphs>
  <Slides>43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134TGp_report_diagram</vt:lpstr>
      <vt:lpstr>Image</vt:lpstr>
      <vt:lpstr>Pedestrian Detection and Localization</vt:lpstr>
      <vt:lpstr>Problem statement</vt:lpstr>
      <vt:lpstr>Applications</vt:lpstr>
      <vt:lpstr>Challenges</vt:lpstr>
      <vt:lpstr>Outline</vt:lpstr>
      <vt:lpstr>Existing approaches</vt:lpstr>
      <vt:lpstr>HOG</vt:lpstr>
      <vt:lpstr>Motivation of choosing HOG</vt:lpstr>
      <vt:lpstr>Contributions</vt:lpstr>
      <vt:lpstr>Overview of methodology</vt:lpstr>
      <vt:lpstr>Learning Phase</vt:lpstr>
      <vt:lpstr>Detection Phase</vt:lpstr>
      <vt:lpstr>Scan image at all positions and scales</vt:lpstr>
      <vt:lpstr>Contributions</vt:lpstr>
      <vt:lpstr>Spatial Selective Approach</vt:lpstr>
      <vt:lpstr>Spatial Selective Approach</vt:lpstr>
      <vt:lpstr>Multi-level Approach</vt:lpstr>
      <vt:lpstr>Multi-level Approach</vt:lpstr>
      <vt:lpstr>Fusion Algorithm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 clustering</vt:lpstr>
      <vt:lpstr>Non-maximum suppression</vt:lpstr>
      <vt:lpstr>Experiments</vt:lpstr>
      <vt:lpstr>Result of re-implementation</vt:lpstr>
      <vt:lpstr>Examples</vt:lpstr>
      <vt:lpstr>Result Spatial Selective Method</vt:lpstr>
      <vt:lpstr>Vector Length v.s Speed</vt:lpstr>
      <vt:lpstr>Examples</vt:lpstr>
      <vt:lpstr>Result Multi-Level</vt:lpstr>
      <vt:lpstr>Result(cont…)</vt:lpstr>
      <vt:lpstr>Feature vector length v.s time </vt:lpstr>
      <vt:lpstr>Examples</vt:lpstr>
      <vt:lpstr>Dataset</vt:lpstr>
      <vt:lpstr>Conclusions</vt:lpstr>
      <vt:lpstr>Future work</vt:lpstr>
      <vt:lpstr>Non-uniform grid of points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pedestrians in static image</dc:title>
  <dc:creator>Linh Dang</dc:creator>
  <cp:lastModifiedBy>Linh Dang</cp:lastModifiedBy>
  <cp:revision>89</cp:revision>
  <dcterms:created xsi:type="dcterms:W3CDTF">2006-08-16T00:00:00Z</dcterms:created>
  <dcterms:modified xsi:type="dcterms:W3CDTF">2011-04-11T19:34:21Z</dcterms:modified>
</cp:coreProperties>
</file>